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4"/>
  </p:notesMasterIdLst>
  <p:handoutMasterIdLst>
    <p:handoutMasterId r:id="rId15"/>
  </p:handoutMasterIdLst>
  <p:sldIdLst>
    <p:sldId id="289" r:id="rId5"/>
    <p:sldId id="286" r:id="rId6"/>
    <p:sldId id="281" r:id="rId7"/>
    <p:sldId id="307" r:id="rId8"/>
    <p:sldId id="308" r:id="rId9"/>
    <p:sldId id="296" r:id="rId10"/>
    <p:sldId id="291" r:id="rId11"/>
    <p:sldId id="309" r:id="rId12"/>
    <p:sldId id="30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13"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A2"/>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6549" autoAdjust="0"/>
  </p:normalViewPr>
  <p:slideViewPr>
    <p:cSldViewPr snapToGrid="0">
      <p:cViewPr varScale="1">
        <p:scale>
          <a:sx n="93" d="100"/>
          <a:sy n="93" d="100"/>
        </p:scale>
        <p:origin x="408" y="72"/>
      </p:cViewPr>
      <p:guideLst>
        <p:guide pos="3840"/>
        <p:guide orient="horz" pos="2160"/>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D6640C-F6A0-4351-856B-14836F234E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C280B7B-2795-4857-B84E-9C600536AE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120AE1-5DBC-4417-A73B-5F29B67C532C}" type="datetimeFigureOut">
              <a:rPr lang="en-US" smtClean="0"/>
              <a:t>10/4/2022</a:t>
            </a:fld>
            <a:endParaRPr lang="en-US" dirty="0"/>
          </a:p>
        </p:txBody>
      </p:sp>
      <p:sp>
        <p:nvSpPr>
          <p:cNvPr id="4" name="Footer Placeholder 3">
            <a:extLst>
              <a:ext uri="{FF2B5EF4-FFF2-40B4-BE49-F238E27FC236}">
                <a16:creationId xmlns:a16="http://schemas.microsoft.com/office/drawing/2014/main" id="{96C3ACD6-6E00-4BE1-A684-34A6BD202E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A7F20A5-CEF2-4B11-A0A4-0F4BC0BD64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822411-A9A9-4A09-A341-69C657AB42A1}" type="slidenum">
              <a:rPr lang="en-US" smtClean="0"/>
              <a:t>‹#›</a:t>
            </a:fld>
            <a:endParaRPr lang="en-US" dirty="0"/>
          </a:p>
        </p:txBody>
      </p:sp>
    </p:spTree>
    <p:extLst>
      <p:ext uri="{BB962C8B-B14F-4D97-AF65-F5344CB8AC3E}">
        <p14:creationId xmlns:p14="http://schemas.microsoft.com/office/powerpoint/2010/main" val="655888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16A9CD-5E57-4C86-B862-09CA519924BA}" type="datetimeFigureOut">
              <a:rPr lang="en-US" smtClean="0"/>
              <a:t>10/4/2022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A004F4-F240-48F9-8AE1-486585C7F00D}" type="slidenum">
              <a:rPr lang="en-US" smtClean="0"/>
              <a:t>‹#›</a:t>
            </a:fld>
            <a:endParaRPr lang="en-US" dirty="0"/>
          </a:p>
        </p:txBody>
      </p:sp>
    </p:spTree>
    <p:extLst>
      <p:ext uri="{BB962C8B-B14F-4D97-AF65-F5344CB8AC3E}">
        <p14:creationId xmlns:p14="http://schemas.microsoft.com/office/powerpoint/2010/main" val="215488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&amp; introductions</a:t>
            </a:r>
          </a:p>
        </p:txBody>
      </p:sp>
      <p:sp>
        <p:nvSpPr>
          <p:cNvPr id="4" name="Slide Number Placeholder 3"/>
          <p:cNvSpPr>
            <a:spLocks noGrp="1"/>
          </p:cNvSpPr>
          <p:nvPr>
            <p:ph type="sldNum" sz="quarter" idx="5"/>
          </p:nvPr>
        </p:nvSpPr>
        <p:spPr/>
        <p:txBody>
          <a:bodyPr/>
          <a:lstStyle/>
          <a:p>
            <a:fld id="{9CA004F4-F240-48F9-8AE1-486585C7F00D}" type="slidenum">
              <a:rPr lang="en-US" smtClean="0"/>
              <a:t>1</a:t>
            </a:fld>
            <a:endParaRPr lang="en-US" dirty="0"/>
          </a:p>
        </p:txBody>
      </p:sp>
    </p:spTree>
    <p:extLst>
      <p:ext uri="{BB962C8B-B14F-4D97-AF65-F5344CB8AC3E}">
        <p14:creationId xmlns:p14="http://schemas.microsoft.com/office/powerpoint/2010/main" val="3140170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of today</a:t>
            </a:r>
          </a:p>
        </p:txBody>
      </p:sp>
      <p:sp>
        <p:nvSpPr>
          <p:cNvPr id="4" name="Slide Number Placeholder 3"/>
          <p:cNvSpPr>
            <a:spLocks noGrp="1"/>
          </p:cNvSpPr>
          <p:nvPr>
            <p:ph type="sldNum" sz="quarter" idx="5"/>
          </p:nvPr>
        </p:nvSpPr>
        <p:spPr/>
        <p:txBody>
          <a:bodyPr/>
          <a:lstStyle/>
          <a:p>
            <a:fld id="{9CA004F4-F240-48F9-8AE1-486585C7F00D}" type="slidenum">
              <a:rPr lang="en-US" smtClean="0"/>
              <a:t>2</a:t>
            </a:fld>
            <a:endParaRPr lang="en-US" dirty="0"/>
          </a:p>
        </p:txBody>
      </p:sp>
    </p:spTree>
    <p:extLst>
      <p:ext uri="{BB962C8B-B14F-4D97-AF65-F5344CB8AC3E}">
        <p14:creationId xmlns:p14="http://schemas.microsoft.com/office/powerpoint/2010/main" val="5284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Independent – TBS Specialists often are working alone in family houses, have to be able to lead the team</a:t>
            </a:r>
          </a:p>
          <a:p>
            <a:endParaRPr lang="en-US" dirty="0"/>
          </a:p>
          <a:p>
            <a:r>
              <a:rPr lang="en-US" dirty="0"/>
              <a:t>Engaging – youth and families can be skeptical or reluctant to participate in services or try new interventions, need to have lots of warmth and people skills. Confident (and eager) to do family work, ability to be both supportive and direct with caregivers</a:t>
            </a:r>
          </a:p>
          <a:p>
            <a:endParaRPr lang="en-US" dirty="0"/>
          </a:p>
          <a:p>
            <a:r>
              <a:rPr lang="en-US" dirty="0"/>
              <a:t>Organized, data-driven: Folks that seem to like things</a:t>
            </a:r>
          </a:p>
          <a:p>
            <a:endParaRPr lang="en-US" dirty="0"/>
          </a:p>
          <a:p>
            <a:r>
              <a:rPr lang="en-US" dirty="0"/>
              <a:t>Creative (able to come up with interventions) and flexible (plans change, families cancel, change interventions)</a:t>
            </a:r>
          </a:p>
          <a:p>
            <a:endParaRPr lang="en-US" dirty="0"/>
          </a:p>
          <a:p>
            <a:r>
              <a:rPr lang="en-US" dirty="0"/>
              <a:t>Possible Candidate Pools</a:t>
            </a:r>
          </a:p>
          <a:p>
            <a:pPr marL="171450" indent="-171450">
              <a:buFontTx/>
              <a:buChar char="-"/>
            </a:pPr>
            <a:r>
              <a:rPr lang="en-US" dirty="0"/>
              <a:t>Previous experience working with youth and families, or any kind of behavioral work (ABA or working with higher risk youth)</a:t>
            </a:r>
          </a:p>
        </p:txBody>
      </p:sp>
      <p:sp>
        <p:nvSpPr>
          <p:cNvPr id="4" name="Slide Number Placeholder 3"/>
          <p:cNvSpPr>
            <a:spLocks noGrp="1"/>
          </p:cNvSpPr>
          <p:nvPr>
            <p:ph type="sldNum" sz="quarter" idx="5"/>
          </p:nvPr>
        </p:nvSpPr>
        <p:spPr/>
        <p:txBody>
          <a:bodyPr/>
          <a:lstStyle/>
          <a:p>
            <a:fld id="{9CA004F4-F240-48F9-8AE1-486585C7F00D}" type="slidenum">
              <a:rPr lang="en-US" smtClean="0"/>
              <a:t>3</a:t>
            </a:fld>
            <a:endParaRPr lang="en-US" dirty="0"/>
          </a:p>
        </p:txBody>
      </p:sp>
    </p:spTree>
    <p:extLst>
      <p:ext uri="{BB962C8B-B14F-4D97-AF65-F5344CB8AC3E}">
        <p14:creationId xmlns:p14="http://schemas.microsoft.com/office/powerpoint/2010/main" val="2261939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Training – there is the official TBS Series, but also additional training in family systems, trauma informed care, specific behaviors, etc. Motivational Interviewing (Note: TBS Specialists and TBS Supervisors need to be fully trained and certified in TBS, but TBS Clinicians or team members do not. They should know the basics (i.e. read the Best Practices guide in this training), but don’t need the full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4</a:t>
            </a:fld>
            <a:endParaRPr lang="en-US" dirty="0"/>
          </a:p>
        </p:txBody>
      </p:sp>
    </p:spTree>
    <p:extLst>
      <p:ext uri="{BB962C8B-B14F-4D97-AF65-F5344CB8AC3E}">
        <p14:creationId xmlns:p14="http://schemas.microsoft.com/office/powerpoint/2010/main" val="333188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Supervision – keep ratios low (1:8) if possible, this is an intensive service and supervision can be intensive as well!</a:t>
            </a:r>
          </a:p>
          <a:p>
            <a:endParaRPr lang="en-US" dirty="0"/>
          </a:p>
          <a:p>
            <a:r>
              <a:rPr lang="en-US" dirty="0"/>
              <a:t>Fidelity – help staff keep focused on behavioral goal (refer distractions elsewhere),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Engagement – tricky to assess but crucial to the process. Very important to do regular shadowing to be able to assess in person.</a:t>
            </a:r>
          </a:p>
          <a:p>
            <a:r>
              <a:rPr lang="en-US" dirty="0"/>
              <a:t>Track Progress – Behavioral Assessment &amp; Intervention Worksheet as a guide</a:t>
            </a:r>
          </a:p>
        </p:txBody>
      </p:sp>
      <p:sp>
        <p:nvSpPr>
          <p:cNvPr id="4" name="Slide Number Placeholder 3"/>
          <p:cNvSpPr>
            <a:spLocks noGrp="1"/>
          </p:cNvSpPr>
          <p:nvPr>
            <p:ph type="sldNum" sz="quarter" idx="5"/>
          </p:nvPr>
        </p:nvSpPr>
        <p:spPr/>
        <p:txBody>
          <a:bodyPr/>
          <a:lstStyle/>
          <a:p>
            <a:fld id="{9CA004F4-F240-48F9-8AE1-486585C7F00D}" type="slidenum">
              <a:rPr lang="en-US" smtClean="0"/>
              <a:t>5</a:t>
            </a:fld>
            <a:endParaRPr lang="en-US" dirty="0"/>
          </a:p>
        </p:txBody>
      </p:sp>
    </p:spTree>
    <p:extLst>
      <p:ext uri="{BB962C8B-B14F-4D97-AF65-F5344CB8AC3E}">
        <p14:creationId xmlns:p14="http://schemas.microsoft.com/office/powerpoint/2010/main" val="974251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just to give a general idea of the documentation that may be involved in TBS and give supervisors a glimpse of what they may be approving/reviewing.</a:t>
            </a:r>
          </a:p>
        </p:txBody>
      </p:sp>
      <p:sp>
        <p:nvSpPr>
          <p:cNvPr id="4" name="Slide Number Placeholder 3"/>
          <p:cNvSpPr>
            <a:spLocks noGrp="1"/>
          </p:cNvSpPr>
          <p:nvPr>
            <p:ph type="sldNum" sz="quarter" idx="5"/>
          </p:nvPr>
        </p:nvSpPr>
        <p:spPr/>
        <p:txBody>
          <a:bodyPr/>
          <a:lstStyle/>
          <a:p>
            <a:fld id="{9CA004F4-F240-48F9-8AE1-486585C7F00D}" type="slidenum">
              <a:rPr lang="en-US" smtClean="0"/>
              <a:t>6</a:t>
            </a:fld>
            <a:endParaRPr lang="en-US" dirty="0"/>
          </a:p>
        </p:txBody>
      </p:sp>
    </p:spTree>
    <p:extLst>
      <p:ext uri="{BB962C8B-B14F-4D97-AF65-F5344CB8AC3E}">
        <p14:creationId xmlns:p14="http://schemas.microsoft.com/office/powerpoint/2010/main" val="1407479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Consultation – weekly (ideally max 8 members) to discuss behaviors, interventions, engagement strategies, etc. Also helps build community and connection to balance the amount of time they spend “untethered” on their own. Learning from each other (successes and mistakes)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Regular shadowing where supervisor joins a session or team meeting (about 1x per month) to observe, give feedback, monitor progress,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Annual evaluation (if not more regularly) on TBS specific skills; use of TBS process for skill development in staff members as well</a:t>
            </a:r>
          </a:p>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7</a:t>
            </a:fld>
            <a:endParaRPr lang="en-US" dirty="0"/>
          </a:p>
        </p:txBody>
      </p:sp>
    </p:spTree>
    <p:extLst>
      <p:ext uri="{BB962C8B-B14F-4D97-AF65-F5344CB8AC3E}">
        <p14:creationId xmlns:p14="http://schemas.microsoft.com/office/powerpoint/2010/main" val="1889561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8</a:t>
            </a:fld>
            <a:endParaRPr lang="en-US" dirty="0"/>
          </a:p>
        </p:txBody>
      </p:sp>
    </p:spTree>
    <p:extLst>
      <p:ext uri="{BB962C8B-B14F-4D97-AF65-F5344CB8AC3E}">
        <p14:creationId xmlns:p14="http://schemas.microsoft.com/office/powerpoint/2010/main" val="2263866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7D165-49B0-44FF-A267-367F5A6EE306}"/>
              </a:ext>
            </a:extLst>
          </p:cNvPr>
          <p:cNvSpPr>
            <a:spLocks noGrp="1"/>
          </p:cNvSpPr>
          <p:nvPr>
            <p:ph type="ctrTitle"/>
          </p:nvPr>
        </p:nvSpPr>
        <p:spPr>
          <a:xfrm>
            <a:off x="1524000" y="2039514"/>
            <a:ext cx="9144000" cy="2128049"/>
          </a:xfrm>
        </p:spPr>
        <p:txBody>
          <a:bodyPr anchor="b"/>
          <a:lstStyle>
            <a:lvl1pPr algn="ctr">
              <a:lnSpc>
                <a:spcPct val="125000"/>
              </a:lnSpc>
              <a:defRPr sz="60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56B52800-74D6-4A78-AC9B-8E737A1A3B0D}"/>
              </a:ext>
            </a:extLst>
          </p:cNvPr>
          <p:cNvSpPr>
            <a:spLocks noGrp="1"/>
          </p:cNvSpPr>
          <p:nvPr>
            <p:ph type="subTitle" idx="1"/>
          </p:nvPr>
        </p:nvSpPr>
        <p:spPr>
          <a:xfrm>
            <a:off x="1524000" y="4221162"/>
            <a:ext cx="9144000" cy="882001"/>
          </a:xfrm>
          <a:solidFill>
            <a:schemeClr val="accent2">
              <a:alpha val="90000"/>
            </a:schemeClr>
          </a:solidFill>
        </p:spPr>
        <p:txBody>
          <a:bodyPr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500" b="1" i="1" kern="1200" spc="65" dirty="0">
                <a:solidFill>
                  <a:schemeClr val="accent1"/>
                </a:solidFill>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8B91F7B-C4AF-4FC6-A6BE-657DEF6D5358}"/>
              </a:ext>
            </a:extLst>
          </p:cNvPr>
          <p:cNvSpPr>
            <a:spLocks noGrp="1"/>
          </p:cNvSpPr>
          <p:nvPr>
            <p:ph type="dt" sz="half" idx="10"/>
          </p:nvPr>
        </p:nvSpPr>
        <p:spPr/>
        <p:txBody>
          <a:bodyPr/>
          <a:lstStyle/>
          <a:p>
            <a:fld id="{8DA08ED5-AEFE-4443-9040-726EF6690995}" type="datetime1">
              <a:rPr lang="en-US" smtClean="0"/>
              <a:t>10/4/2022</a:t>
            </a:fld>
            <a:endParaRPr lang="en-US" dirty="0"/>
          </a:p>
        </p:txBody>
      </p:sp>
      <p:sp>
        <p:nvSpPr>
          <p:cNvPr id="5" name="Footer Placeholder 4">
            <a:extLst>
              <a:ext uri="{FF2B5EF4-FFF2-40B4-BE49-F238E27FC236}">
                <a16:creationId xmlns:a16="http://schemas.microsoft.com/office/drawing/2014/main" id="{5BED32F8-B0C7-4332-B0A5-BC19DD8C4C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030946-D0C7-4F78-94B0-427DAA6D5CB0}"/>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2189509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ictures with caption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D44B7CE-2038-4CCA-AA8A-D03DE5FD956E}"/>
              </a:ext>
            </a:extLst>
          </p:cNvPr>
          <p:cNvSpPr>
            <a:spLocks noGrp="1"/>
          </p:cNvSpPr>
          <p:nvPr>
            <p:ph type="pic" idx="1"/>
          </p:nvPr>
        </p:nvSpPr>
        <p:spPr>
          <a:xfrm>
            <a:off x="0" y="0"/>
            <a:ext cx="12192000" cy="6857999"/>
          </a:xfrm>
        </p:spPr>
        <p:txBody>
          <a:bodyPr>
            <a:normAutofit/>
          </a:bodyPr>
          <a:lstStyle>
            <a:lvl1pPr marL="0" indent="0" algn="ctr">
              <a:buNone/>
              <a:defRPr sz="2000">
                <a:solidFill>
                  <a:schemeClr val="bg2">
                    <a:lumMod val="20000"/>
                    <a:lumOff val="8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1" name="Oval 10">
            <a:extLst>
              <a:ext uri="{FF2B5EF4-FFF2-40B4-BE49-F238E27FC236}">
                <a16:creationId xmlns:a16="http://schemas.microsoft.com/office/drawing/2014/main" id="{98AB8B54-69CD-4C57-8DBB-02A0E09851DD}"/>
              </a:ext>
            </a:extLst>
          </p:cNvPr>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90E0AA-5363-4861-AB6B-0E4D34D74B92}"/>
              </a:ext>
            </a:extLst>
          </p:cNvPr>
          <p:cNvSpPr>
            <a:spLocks noGrp="1"/>
          </p:cNvSpPr>
          <p:nvPr>
            <p:ph type="title"/>
          </p:nvPr>
        </p:nvSpPr>
        <p:spPr>
          <a:xfrm>
            <a:off x="839788" y="417362"/>
            <a:ext cx="3932237" cy="1302111"/>
          </a:xfrm>
        </p:spPr>
        <p:txBody>
          <a:bodyPr anchor="t" anchorCtr="0"/>
          <a:lstStyle>
            <a:lvl1pPr>
              <a:defRPr sz="3200"/>
            </a:lvl1pPr>
          </a:lstStyle>
          <a:p>
            <a:r>
              <a:rPr lang="en-US" noProof="0"/>
              <a:t>Click to edit Master title style</a:t>
            </a:r>
          </a:p>
        </p:txBody>
      </p:sp>
      <p:sp>
        <p:nvSpPr>
          <p:cNvPr id="4" name="Text Placeholder 3">
            <a:extLst>
              <a:ext uri="{FF2B5EF4-FFF2-40B4-BE49-F238E27FC236}">
                <a16:creationId xmlns:a16="http://schemas.microsoft.com/office/drawing/2014/main" id="{EA79774D-36EB-4201-B1AC-922DD2E06640}"/>
              </a:ext>
            </a:extLst>
          </p:cNvPr>
          <p:cNvSpPr>
            <a:spLocks noGrp="1"/>
          </p:cNvSpPr>
          <p:nvPr>
            <p:ph type="body" sz="half" idx="2"/>
          </p:nvPr>
        </p:nvSpPr>
        <p:spPr>
          <a:xfrm>
            <a:off x="1552419" y="1887801"/>
            <a:ext cx="4057961" cy="1431234"/>
          </a:xfrm>
        </p:spPr>
        <p:txBody>
          <a:bodyPr>
            <a:normAutofit/>
          </a:bodyPr>
          <a:lstStyle>
            <a:lvl1pPr marL="0" indent="0">
              <a:buNone/>
              <a:defRPr sz="2000">
                <a:solidFill>
                  <a:schemeClr val="bg2">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D1E234-1CB2-41A0-B40D-7E7F160CBA11}"/>
              </a:ext>
            </a:extLst>
          </p:cNvPr>
          <p:cNvSpPr>
            <a:spLocks noGrp="1"/>
          </p:cNvSpPr>
          <p:nvPr>
            <p:ph type="dt" sz="half" idx="10"/>
          </p:nvPr>
        </p:nvSpPr>
        <p:spPr/>
        <p:txBody>
          <a:bodyPr/>
          <a:lstStyle/>
          <a:p>
            <a:fld id="{8C6D634D-0427-413D-A0D0-098959D06FEF}" type="datetime1">
              <a:rPr lang="en-US" smtClean="0"/>
              <a:t>10/4/2022</a:t>
            </a:fld>
            <a:endParaRPr lang="en-US" dirty="0"/>
          </a:p>
        </p:txBody>
      </p:sp>
      <p:sp>
        <p:nvSpPr>
          <p:cNvPr id="6" name="Footer Placeholder 5">
            <a:extLst>
              <a:ext uri="{FF2B5EF4-FFF2-40B4-BE49-F238E27FC236}">
                <a16:creationId xmlns:a16="http://schemas.microsoft.com/office/drawing/2014/main" id="{99FD472E-6334-4051-B4D9-6361A819F7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2384B9-6290-4070-B7D1-A105B27F0CB0}"/>
              </a:ext>
            </a:extLst>
          </p:cNvPr>
          <p:cNvSpPr>
            <a:spLocks noGrp="1"/>
          </p:cNvSpPr>
          <p:nvPr>
            <p:ph type="sldNum" sz="quarter" idx="12"/>
          </p:nvPr>
        </p:nvSpPr>
        <p:spPr/>
        <p:txBody>
          <a:bodyPr/>
          <a:lstStyle/>
          <a:p>
            <a:fld id="{82EE24B5-652C-4DB5-B7C3-B5BBEC1280B1}" type="slidenum">
              <a:rPr lang="en-US" smtClean="0"/>
              <a:t>‹#›</a:t>
            </a:fld>
            <a:endParaRPr lang="en-US" dirty="0"/>
          </a:p>
        </p:txBody>
      </p:sp>
      <p:sp>
        <p:nvSpPr>
          <p:cNvPr id="12" name="Picture Placeholder 28">
            <a:extLst>
              <a:ext uri="{FF2B5EF4-FFF2-40B4-BE49-F238E27FC236}">
                <a16:creationId xmlns:a16="http://schemas.microsoft.com/office/drawing/2014/main" id="{2EB2F967-97B6-4CA8-B3E7-5FF7CA2BDD8C}"/>
              </a:ext>
            </a:extLst>
          </p:cNvPr>
          <p:cNvSpPr>
            <a:spLocks noGrp="1"/>
          </p:cNvSpPr>
          <p:nvPr>
            <p:ph type="pic" sz="quarter" idx="19"/>
          </p:nvPr>
        </p:nvSpPr>
        <p:spPr>
          <a:xfrm>
            <a:off x="844273" y="1883115"/>
            <a:ext cx="576000" cy="576000"/>
          </a:xfrm>
        </p:spPr>
        <p:txBody>
          <a:bodyPr>
            <a:normAutofit/>
          </a:bodyPr>
          <a:lstStyle>
            <a:lvl1pPr marL="0" indent="0" algn="ctr">
              <a:buNone/>
              <a:defRPr sz="400"/>
            </a:lvl1pPr>
          </a:lstStyle>
          <a:p>
            <a:r>
              <a:rPr lang="en-US"/>
              <a:t>Click icon to add picture</a:t>
            </a:r>
            <a:endParaRPr lang="en-US" dirty="0"/>
          </a:p>
        </p:txBody>
      </p:sp>
      <p:sp>
        <p:nvSpPr>
          <p:cNvPr id="13" name="Picture Placeholder 28">
            <a:extLst>
              <a:ext uri="{FF2B5EF4-FFF2-40B4-BE49-F238E27FC236}">
                <a16:creationId xmlns:a16="http://schemas.microsoft.com/office/drawing/2014/main" id="{5E78E133-FE09-456A-8463-9EFAC6ADE26B}"/>
              </a:ext>
            </a:extLst>
          </p:cNvPr>
          <p:cNvSpPr>
            <a:spLocks noGrp="1"/>
          </p:cNvSpPr>
          <p:nvPr>
            <p:ph type="pic" sz="quarter" idx="22"/>
          </p:nvPr>
        </p:nvSpPr>
        <p:spPr>
          <a:xfrm>
            <a:off x="844273" y="3573118"/>
            <a:ext cx="576000" cy="576000"/>
          </a:xfrm>
        </p:spPr>
        <p:txBody>
          <a:bodyPr>
            <a:normAutofit/>
          </a:bodyPr>
          <a:lstStyle>
            <a:lvl1pPr marL="0" indent="0" algn="ctr">
              <a:buNone/>
              <a:defRPr sz="400"/>
            </a:lvl1pPr>
          </a:lstStyle>
          <a:p>
            <a:r>
              <a:rPr lang="en-US"/>
              <a:t>Click icon to add picture</a:t>
            </a:r>
            <a:endParaRPr lang="en-US" dirty="0"/>
          </a:p>
        </p:txBody>
      </p:sp>
      <p:sp>
        <p:nvSpPr>
          <p:cNvPr id="14" name="Text Placeholder 3">
            <a:extLst>
              <a:ext uri="{FF2B5EF4-FFF2-40B4-BE49-F238E27FC236}">
                <a16:creationId xmlns:a16="http://schemas.microsoft.com/office/drawing/2014/main" id="{7F0C3496-EA4B-43E5-9704-968F80A8552C}"/>
              </a:ext>
            </a:extLst>
          </p:cNvPr>
          <p:cNvSpPr>
            <a:spLocks noGrp="1"/>
          </p:cNvSpPr>
          <p:nvPr>
            <p:ph type="body" sz="half" idx="23"/>
          </p:nvPr>
        </p:nvSpPr>
        <p:spPr>
          <a:xfrm>
            <a:off x="1552418" y="3575461"/>
            <a:ext cx="4057961" cy="1431234"/>
          </a:xfrm>
        </p:spPr>
        <p:txBody>
          <a:bodyPr>
            <a:normAutofit/>
          </a:bodyPr>
          <a:lstStyle>
            <a:lvl1pPr marL="0" indent="0">
              <a:buNone/>
              <a:defRPr sz="2000">
                <a:solidFill>
                  <a:schemeClr val="bg2">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Picture Placeholder 28">
            <a:extLst>
              <a:ext uri="{FF2B5EF4-FFF2-40B4-BE49-F238E27FC236}">
                <a16:creationId xmlns:a16="http://schemas.microsoft.com/office/drawing/2014/main" id="{13414E14-9FEB-40F8-AE6E-319637A8F1CB}"/>
              </a:ext>
            </a:extLst>
          </p:cNvPr>
          <p:cNvSpPr>
            <a:spLocks noGrp="1"/>
          </p:cNvSpPr>
          <p:nvPr>
            <p:ph type="pic" sz="quarter" idx="24"/>
          </p:nvPr>
        </p:nvSpPr>
        <p:spPr>
          <a:xfrm>
            <a:off x="844273" y="5263121"/>
            <a:ext cx="576000" cy="576000"/>
          </a:xfrm>
        </p:spPr>
        <p:txBody>
          <a:bodyPr>
            <a:normAutofit/>
          </a:bodyPr>
          <a:lstStyle>
            <a:lvl1pPr marL="0" indent="0" algn="ctr">
              <a:buNone/>
              <a:defRPr sz="400"/>
            </a:lvl1pPr>
          </a:lstStyle>
          <a:p>
            <a:r>
              <a:rPr lang="en-US"/>
              <a:t>Click icon to add picture</a:t>
            </a:r>
            <a:endParaRPr lang="en-US" dirty="0"/>
          </a:p>
        </p:txBody>
      </p:sp>
      <p:sp>
        <p:nvSpPr>
          <p:cNvPr id="16" name="Text Placeholder 3">
            <a:extLst>
              <a:ext uri="{FF2B5EF4-FFF2-40B4-BE49-F238E27FC236}">
                <a16:creationId xmlns:a16="http://schemas.microsoft.com/office/drawing/2014/main" id="{8EC97C88-8B4C-4665-845B-95CE8F237779}"/>
              </a:ext>
            </a:extLst>
          </p:cNvPr>
          <p:cNvSpPr>
            <a:spLocks noGrp="1"/>
          </p:cNvSpPr>
          <p:nvPr>
            <p:ph type="body" sz="half" idx="25"/>
          </p:nvPr>
        </p:nvSpPr>
        <p:spPr>
          <a:xfrm>
            <a:off x="1552418" y="5263122"/>
            <a:ext cx="4057961" cy="775728"/>
          </a:xfrm>
        </p:spPr>
        <p:txBody>
          <a:bodyPr>
            <a:normAutofit/>
          </a:bodyPr>
          <a:lstStyle>
            <a:lvl1pPr marL="0" indent="0">
              <a:buNone/>
              <a:defRPr sz="2000">
                <a:solidFill>
                  <a:schemeClr val="bg2">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48061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mparison with picture">
    <p:spTree>
      <p:nvGrpSpPr>
        <p:cNvPr id="1" name=""/>
        <p:cNvGrpSpPr/>
        <p:nvPr/>
      </p:nvGrpSpPr>
      <p:grpSpPr>
        <a:xfrm>
          <a:off x="0" y="0"/>
          <a:ext cx="0" cy="0"/>
          <a:chOff x="0" y="0"/>
          <a:chExt cx="0" cy="0"/>
        </a:xfrm>
      </p:grpSpPr>
      <p:sp>
        <p:nvSpPr>
          <p:cNvPr id="14" name="Picture Placeholder 12">
            <a:extLst>
              <a:ext uri="{FF2B5EF4-FFF2-40B4-BE49-F238E27FC236}">
                <a16:creationId xmlns:a16="http://schemas.microsoft.com/office/drawing/2014/main" id="{B74348DE-EC54-4C62-948C-0B2BF9045578}"/>
              </a:ext>
            </a:extLst>
          </p:cNvPr>
          <p:cNvSpPr>
            <a:spLocks noGrp="1"/>
          </p:cNvSpPr>
          <p:nvPr>
            <p:ph type="pic" sz="quarter" idx="13"/>
          </p:nvPr>
        </p:nvSpPr>
        <p:spPr>
          <a:xfrm>
            <a:off x="0" y="3115389"/>
            <a:ext cx="12188825" cy="3742611"/>
          </a:xfrm>
        </p:spPr>
        <p:txBody>
          <a:bodyPr/>
          <a:lstStyle>
            <a:lvl1pPr marL="0" indent="0" algn="ctr">
              <a:buNone/>
              <a:defRPr/>
            </a:lvl1pPr>
          </a:lstStyle>
          <a:p>
            <a:r>
              <a:rPr lang="en-US"/>
              <a:t>Click icon to add picture</a:t>
            </a:r>
            <a:endParaRPr lang="en-US" dirty="0"/>
          </a:p>
        </p:txBody>
      </p:sp>
      <p:sp>
        <p:nvSpPr>
          <p:cNvPr id="10" name="object 3">
            <a:extLst>
              <a:ext uri="{FF2B5EF4-FFF2-40B4-BE49-F238E27FC236}">
                <a16:creationId xmlns:a16="http://schemas.microsoft.com/office/drawing/2014/main" id="{2A53E879-94A1-4659-9069-ED0D6F03014D}"/>
              </a:ext>
            </a:extLst>
          </p:cNvPr>
          <p:cNvSpPr/>
          <p:nvPr userDrawn="1"/>
        </p:nvSpPr>
        <p:spPr>
          <a:xfrm>
            <a:off x="2400" y="1999821"/>
            <a:ext cx="12189600" cy="1115568"/>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accent2"/>
          </a:solidFill>
        </p:spPr>
        <p:txBody>
          <a:bodyPr wrap="square" lIns="0" tIns="0" rIns="0" bIns="0" rtlCol="0"/>
          <a:lstStyle/>
          <a:p>
            <a:endParaRPr lang="en-US" noProof="0" dirty="0"/>
          </a:p>
        </p:txBody>
      </p:sp>
      <p:sp>
        <p:nvSpPr>
          <p:cNvPr id="2" name="Title 1">
            <a:extLst>
              <a:ext uri="{FF2B5EF4-FFF2-40B4-BE49-F238E27FC236}">
                <a16:creationId xmlns:a16="http://schemas.microsoft.com/office/drawing/2014/main" id="{0EF43C73-1D0F-45F9-A7E4-E9D24EAFDE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B88E76-F6AB-4621-A9A6-20A81C5A3F91}"/>
              </a:ext>
            </a:extLst>
          </p:cNvPr>
          <p:cNvSpPr>
            <a:spLocks noGrp="1"/>
          </p:cNvSpPr>
          <p:nvPr>
            <p:ph type="body" idx="1"/>
          </p:nvPr>
        </p:nvSpPr>
        <p:spPr>
          <a:xfrm>
            <a:off x="839788" y="19859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6A313FB9-6D6C-4F61-9E7A-76E686D06C25}"/>
              </a:ext>
            </a:extLst>
          </p:cNvPr>
          <p:cNvSpPr>
            <a:spLocks noGrp="1"/>
          </p:cNvSpPr>
          <p:nvPr>
            <p:ph sz="half" idx="2"/>
          </p:nvPr>
        </p:nvSpPr>
        <p:spPr>
          <a:xfrm>
            <a:off x="839788" y="3434047"/>
            <a:ext cx="5157787" cy="27556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2A93A737-E48B-4909-BE04-F55B58103257}"/>
              </a:ext>
            </a:extLst>
          </p:cNvPr>
          <p:cNvSpPr>
            <a:spLocks noGrp="1"/>
          </p:cNvSpPr>
          <p:nvPr>
            <p:ph type="body" sz="quarter" idx="3"/>
          </p:nvPr>
        </p:nvSpPr>
        <p:spPr>
          <a:xfrm>
            <a:off x="6172200" y="19859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F9958C-DB5F-444E-ACE8-73F5E0CA67F1}"/>
              </a:ext>
            </a:extLst>
          </p:cNvPr>
          <p:cNvSpPr>
            <a:spLocks noGrp="1"/>
          </p:cNvSpPr>
          <p:nvPr>
            <p:ph sz="quarter" idx="4"/>
          </p:nvPr>
        </p:nvSpPr>
        <p:spPr>
          <a:xfrm>
            <a:off x="6172200" y="3434047"/>
            <a:ext cx="5183188" cy="27556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D097D1-3052-4C1F-B573-CA25FFF6CCB5}"/>
              </a:ext>
            </a:extLst>
          </p:cNvPr>
          <p:cNvSpPr>
            <a:spLocks noGrp="1"/>
          </p:cNvSpPr>
          <p:nvPr>
            <p:ph type="dt" sz="half" idx="10"/>
          </p:nvPr>
        </p:nvSpPr>
        <p:spPr/>
        <p:txBody>
          <a:bodyPr/>
          <a:lstStyle/>
          <a:p>
            <a:fld id="{C6A5CD8C-7FEF-4E71-8EB9-D3BA6E2E3E9E}" type="datetime1">
              <a:rPr lang="en-US" smtClean="0"/>
              <a:t>10/4/2022</a:t>
            </a:fld>
            <a:endParaRPr lang="en-US" dirty="0"/>
          </a:p>
        </p:txBody>
      </p:sp>
      <p:sp>
        <p:nvSpPr>
          <p:cNvPr id="8" name="Footer Placeholder 7">
            <a:extLst>
              <a:ext uri="{FF2B5EF4-FFF2-40B4-BE49-F238E27FC236}">
                <a16:creationId xmlns:a16="http://schemas.microsoft.com/office/drawing/2014/main" id="{F2607AC3-2220-4DDA-A22A-C404538FE48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FD8DEB3-F122-4B42-9E12-F61189B878B2}"/>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2030576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11141-A77D-4E0E-8CAF-4CD3B279937B}"/>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017EFDE0-5A54-402A-B0C3-6BC0BB739C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2825AD-4585-4E37-A076-3D0070C9300C}"/>
              </a:ext>
            </a:extLst>
          </p:cNvPr>
          <p:cNvSpPr>
            <a:spLocks noGrp="1"/>
          </p:cNvSpPr>
          <p:nvPr>
            <p:ph type="dt" sz="half" idx="10"/>
          </p:nvPr>
        </p:nvSpPr>
        <p:spPr/>
        <p:txBody>
          <a:bodyPr/>
          <a:lstStyle/>
          <a:p>
            <a:fld id="{0312561F-7E45-400C-8758-912CDFE9410A}" type="datetime1">
              <a:rPr lang="en-US" smtClean="0"/>
              <a:t>10/4/2022</a:t>
            </a:fld>
            <a:endParaRPr lang="en-US" dirty="0"/>
          </a:p>
        </p:txBody>
      </p:sp>
      <p:sp>
        <p:nvSpPr>
          <p:cNvPr id="5" name="Footer Placeholder 4">
            <a:extLst>
              <a:ext uri="{FF2B5EF4-FFF2-40B4-BE49-F238E27FC236}">
                <a16:creationId xmlns:a16="http://schemas.microsoft.com/office/drawing/2014/main" id="{512064AD-EDC3-4B13-8CD6-49EB60099E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90FD1E-16F6-49B1-A938-8CE601ED7AFC}"/>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332546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FA988-92AD-48D7-890A-AA0540961D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A999FA-A189-41DB-9CFC-D1356C5343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4D83DC-20E7-4B71-9794-36FC33B1BA03}"/>
              </a:ext>
            </a:extLst>
          </p:cNvPr>
          <p:cNvSpPr>
            <a:spLocks noGrp="1"/>
          </p:cNvSpPr>
          <p:nvPr>
            <p:ph type="dt" sz="half" idx="10"/>
          </p:nvPr>
        </p:nvSpPr>
        <p:spPr/>
        <p:txBody>
          <a:bodyPr/>
          <a:lstStyle/>
          <a:p>
            <a:fld id="{85E24BC7-4CDB-41D7-81AF-9CE8473FF4B8}" type="datetime1">
              <a:rPr lang="en-US" smtClean="0"/>
              <a:t>10/4/2022</a:t>
            </a:fld>
            <a:endParaRPr lang="en-US" dirty="0"/>
          </a:p>
        </p:txBody>
      </p:sp>
      <p:sp>
        <p:nvSpPr>
          <p:cNvPr id="5" name="Footer Placeholder 4">
            <a:extLst>
              <a:ext uri="{FF2B5EF4-FFF2-40B4-BE49-F238E27FC236}">
                <a16:creationId xmlns:a16="http://schemas.microsoft.com/office/drawing/2014/main" id="{44E7D103-1290-4592-B37C-19C9C9DBEA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955B1B-4A5C-42C7-99A5-B8217736F178}"/>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193320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E60EB58-EF7E-435A-8B07-B5BCF3AF119F}"/>
              </a:ext>
            </a:extLst>
          </p:cNvPr>
          <p:cNvSpPr>
            <a:spLocks noGrp="1"/>
          </p:cNvSpPr>
          <p:nvPr>
            <p:ph type="sldNum" sz="quarter" idx="12"/>
          </p:nvPr>
        </p:nvSpPr>
        <p:spPr/>
        <p:txBody>
          <a:bodyPr/>
          <a:lstStyle/>
          <a:p>
            <a:fld id="{82EE24B5-652C-4DB5-B7C3-B5BBEC1280B1}" type="slidenum">
              <a:rPr lang="en-US" smtClean="0"/>
              <a:t>‹#›</a:t>
            </a:fld>
            <a:endParaRPr lang="en-US" dirty="0"/>
          </a:p>
        </p:txBody>
      </p:sp>
      <p:sp>
        <p:nvSpPr>
          <p:cNvPr id="2" name="Title 1">
            <a:extLst>
              <a:ext uri="{FF2B5EF4-FFF2-40B4-BE49-F238E27FC236}">
                <a16:creationId xmlns:a16="http://schemas.microsoft.com/office/drawing/2014/main" id="{E7F76098-6FA1-470A-BEF4-E4B0AC75E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647ABC-6745-43B6-8A64-6E191BD65CA2}"/>
              </a:ext>
            </a:extLst>
          </p:cNvPr>
          <p:cNvSpPr>
            <a:spLocks noGrp="1"/>
          </p:cNvSpPr>
          <p:nvPr>
            <p:ph sz="half" idx="1"/>
          </p:nvPr>
        </p:nvSpPr>
        <p:spPr>
          <a:xfrm>
            <a:off x="838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a:extLst>
              <a:ext uri="{FF2B5EF4-FFF2-40B4-BE49-F238E27FC236}">
                <a16:creationId xmlns:a16="http://schemas.microsoft.com/office/drawing/2014/main" id="{E4387105-2538-4216-9A7E-445FA092F9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F57DE0-C032-4FCC-9006-09C2C328A665}"/>
              </a:ext>
            </a:extLst>
          </p:cNvPr>
          <p:cNvSpPr>
            <a:spLocks noGrp="1"/>
          </p:cNvSpPr>
          <p:nvPr>
            <p:ph type="dt" sz="half" idx="10"/>
          </p:nvPr>
        </p:nvSpPr>
        <p:spPr/>
        <p:txBody>
          <a:bodyPr/>
          <a:lstStyle/>
          <a:p>
            <a:fld id="{397CD216-73DE-4B96-8E1B-BB64D86142BB}" type="datetime1">
              <a:rPr lang="en-US" smtClean="0"/>
              <a:t>10/4/2022</a:t>
            </a:fld>
            <a:endParaRPr lang="en-US" dirty="0"/>
          </a:p>
        </p:txBody>
      </p:sp>
      <p:sp>
        <p:nvSpPr>
          <p:cNvPr id="6" name="Footer Placeholder 5">
            <a:extLst>
              <a:ext uri="{FF2B5EF4-FFF2-40B4-BE49-F238E27FC236}">
                <a16:creationId xmlns:a16="http://schemas.microsoft.com/office/drawing/2014/main" id="{90C776CB-2819-4488-9012-A6EA22079A4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25036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3C73-1D0F-45F9-A7E4-E9D24EAFDE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B88E76-F6AB-4621-A9A6-20A81C5A3F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313FB9-6D6C-4F61-9E7A-76E686D06C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93A737-E48B-4909-BE04-F55B581032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F9958C-DB5F-444E-ACE8-73F5E0CA67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D097D1-3052-4C1F-B573-CA25FFF6CCB5}"/>
              </a:ext>
            </a:extLst>
          </p:cNvPr>
          <p:cNvSpPr>
            <a:spLocks noGrp="1"/>
          </p:cNvSpPr>
          <p:nvPr>
            <p:ph type="dt" sz="half" idx="10"/>
          </p:nvPr>
        </p:nvSpPr>
        <p:spPr/>
        <p:txBody>
          <a:bodyPr/>
          <a:lstStyle/>
          <a:p>
            <a:fld id="{C6A5CD8C-7FEF-4E71-8EB9-D3BA6E2E3E9E}" type="datetime1">
              <a:rPr lang="en-US" smtClean="0"/>
              <a:t>10/4/2022</a:t>
            </a:fld>
            <a:endParaRPr lang="en-US" dirty="0"/>
          </a:p>
        </p:txBody>
      </p:sp>
      <p:sp>
        <p:nvSpPr>
          <p:cNvPr id="8" name="Footer Placeholder 7">
            <a:extLst>
              <a:ext uri="{FF2B5EF4-FFF2-40B4-BE49-F238E27FC236}">
                <a16:creationId xmlns:a16="http://schemas.microsoft.com/office/drawing/2014/main" id="{F2607AC3-2220-4DDA-A22A-C404538FE48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FD8DEB3-F122-4B42-9E12-F61189B878B2}"/>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4032769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89EF5-3FD9-4423-A9E8-B67B4E902E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0D7191-31B4-440E-A4E9-F412FA55824C}"/>
              </a:ext>
            </a:extLst>
          </p:cNvPr>
          <p:cNvSpPr>
            <a:spLocks noGrp="1"/>
          </p:cNvSpPr>
          <p:nvPr>
            <p:ph type="dt" sz="half" idx="10"/>
          </p:nvPr>
        </p:nvSpPr>
        <p:spPr/>
        <p:txBody>
          <a:bodyPr/>
          <a:lstStyle/>
          <a:p>
            <a:fld id="{4BE4379E-9B58-41EA-B928-5B1C8436A60E}" type="datetime1">
              <a:rPr lang="en-US" smtClean="0"/>
              <a:t>10/4/2022</a:t>
            </a:fld>
            <a:endParaRPr lang="en-US" dirty="0"/>
          </a:p>
        </p:txBody>
      </p:sp>
      <p:sp>
        <p:nvSpPr>
          <p:cNvPr id="4" name="Footer Placeholder 3">
            <a:extLst>
              <a:ext uri="{FF2B5EF4-FFF2-40B4-BE49-F238E27FC236}">
                <a16:creationId xmlns:a16="http://schemas.microsoft.com/office/drawing/2014/main" id="{8EC85CB6-0880-4BF0-8E98-291E70C7137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E4A5E74-F26F-4C7A-BED1-6EE66C0B3A54}"/>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369190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55C546-684A-45B9-8890-66DC55DF7D06}"/>
              </a:ext>
            </a:extLst>
          </p:cNvPr>
          <p:cNvSpPr>
            <a:spLocks noGrp="1"/>
          </p:cNvSpPr>
          <p:nvPr>
            <p:ph type="dt" sz="half" idx="10"/>
          </p:nvPr>
        </p:nvSpPr>
        <p:spPr/>
        <p:txBody>
          <a:bodyPr/>
          <a:lstStyle/>
          <a:p>
            <a:fld id="{40B0A371-51FE-4D99-BD87-6A650FCE519D}" type="datetime1">
              <a:rPr lang="en-US" smtClean="0"/>
              <a:t>10/4/2022</a:t>
            </a:fld>
            <a:endParaRPr lang="en-US" dirty="0"/>
          </a:p>
        </p:txBody>
      </p:sp>
      <p:sp>
        <p:nvSpPr>
          <p:cNvPr id="3" name="Footer Placeholder 2">
            <a:extLst>
              <a:ext uri="{FF2B5EF4-FFF2-40B4-BE49-F238E27FC236}">
                <a16:creationId xmlns:a16="http://schemas.microsoft.com/office/drawing/2014/main" id="{4543EBDF-D696-42F7-B962-56F5FEE120C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789D77E-1675-4F9D-9113-B274CB0E87FA}"/>
              </a:ext>
            </a:extLst>
          </p:cNvPr>
          <p:cNvSpPr>
            <a:spLocks noGrp="1"/>
          </p:cNvSpPr>
          <p:nvPr>
            <p:ph type="sldNum" sz="quarter" idx="12"/>
          </p:nvPr>
        </p:nvSpPr>
        <p:spPr/>
        <p:txBody>
          <a:bodyPr/>
          <a:lstStyle/>
          <a:p>
            <a:fld id="{82EE24B5-652C-4DB5-B7C3-B5BBEC1280B1}" type="slidenum">
              <a:rPr lang="en-US" noProof="0" smtClean="0"/>
              <a:t>‹#›</a:t>
            </a:fld>
            <a:endParaRPr lang="en-US" noProof="0"/>
          </a:p>
        </p:txBody>
      </p:sp>
    </p:spTree>
    <p:extLst>
      <p:ext uri="{BB962C8B-B14F-4D97-AF65-F5344CB8AC3E}">
        <p14:creationId xmlns:p14="http://schemas.microsoft.com/office/powerpoint/2010/main" val="27460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9C90-06AB-49B5-9970-F5791DE93A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FB0071-932D-4CA0-92FB-A6E75AC855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C8D9F5-8B70-4BDD-9CB5-BBF87CF55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89DE91-7A80-4682-9D32-2CD41DEFB7B2}"/>
              </a:ext>
            </a:extLst>
          </p:cNvPr>
          <p:cNvSpPr>
            <a:spLocks noGrp="1"/>
          </p:cNvSpPr>
          <p:nvPr>
            <p:ph type="dt" sz="half" idx="10"/>
          </p:nvPr>
        </p:nvSpPr>
        <p:spPr/>
        <p:txBody>
          <a:bodyPr/>
          <a:lstStyle/>
          <a:p>
            <a:fld id="{5FCF8CFF-A1C0-4B6C-AA8D-BE72CB14468D}" type="datetime1">
              <a:rPr lang="en-US" smtClean="0"/>
              <a:t>10/4/2022</a:t>
            </a:fld>
            <a:endParaRPr lang="en-US" dirty="0"/>
          </a:p>
        </p:txBody>
      </p:sp>
      <p:sp>
        <p:nvSpPr>
          <p:cNvPr id="6" name="Footer Placeholder 5">
            <a:extLst>
              <a:ext uri="{FF2B5EF4-FFF2-40B4-BE49-F238E27FC236}">
                <a16:creationId xmlns:a16="http://schemas.microsoft.com/office/drawing/2014/main" id="{7B9E2482-2E7D-4868-95A7-4A55B40FECE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F4E84CF-C3E5-4475-84C7-21CBAC064B74}"/>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2962625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0E0AA-5363-4861-AB6B-0E4D34D74B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44B7CE-2038-4CCA-AA8A-D03DE5FD95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A79774D-36EB-4201-B1AC-922DD2E066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D1E234-1CB2-41A0-B40D-7E7F160CBA11}"/>
              </a:ext>
            </a:extLst>
          </p:cNvPr>
          <p:cNvSpPr>
            <a:spLocks noGrp="1"/>
          </p:cNvSpPr>
          <p:nvPr>
            <p:ph type="dt" sz="half" idx="10"/>
          </p:nvPr>
        </p:nvSpPr>
        <p:spPr/>
        <p:txBody>
          <a:bodyPr/>
          <a:lstStyle/>
          <a:p>
            <a:fld id="{8C6D634D-0427-413D-A0D0-098959D06FEF}" type="datetime1">
              <a:rPr lang="en-US" smtClean="0"/>
              <a:t>10/4/2022</a:t>
            </a:fld>
            <a:endParaRPr lang="en-US" dirty="0"/>
          </a:p>
        </p:txBody>
      </p:sp>
      <p:sp>
        <p:nvSpPr>
          <p:cNvPr id="6" name="Footer Placeholder 5">
            <a:extLst>
              <a:ext uri="{FF2B5EF4-FFF2-40B4-BE49-F238E27FC236}">
                <a16:creationId xmlns:a16="http://schemas.microsoft.com/office/drawing/2014/main" id="{99FD472E-6334-4051-B4D9-6361A819F7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2384B9-6290-4070-B7D1-A105B27F0CB0}"/>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2367443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CEC732-0DE2-456B-92A1-84321C9BDC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DA816A5B-B156-4DC3-B18E-14F3E59A64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FDB0252E-67CD-4B33-849F-7B1449CF27D0}"/>
              </a:ext>
            </a:extLst>
          </p:cNvPr>
          <p:cNvSpPr>
            <a:spLocks noGrp="1"/>
          </p:cNvSpPr>
          <p:nvPr>
            <p:ph type="dt" sz="half" idx="2"/>
          </p:nvPr>
        </p:nvSpPr>
        <p:spPr>
          <a:xfrm>
            <a:off x="838200" y="617490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591E0-5367-4F2F-9C30-2087D79A846D}" type="datetime1">
              <a:rPr lang="en-US" noProof="0" smtClean="0"/>
              <a:t>10/4/2022</a:t>
            </a:fld>
            <a:endParaRPr lang="en-US" noProof="0" dirty="0"/>
          </a:p>
        </p:txBody>
      </p:sp>
      <p:sp>
        <p:nvSpPr>
          <p:cNvPr id="5" name="Footer Placeholder 4">
            <a:extLst>
              <a:ext uri="{FF2B5EF4-FFF2-40B4-BE49-F238E27FC236}">
                <a16:creationId xmlns:a16="http://schemas.microsoft.com/office/drawing/2014/main" id="{DC620AD2-E3F8-48CB-8B72-B0945DF5348A}"/>
              </a:ext>
            </a:extLst>
          </p:cNvPr>
          <p:cNvSpPr>
            <a:spLocks noGrp="1"/>
          </p:cNvSpPr>
          <p:nvPr>
            <p:ph type="ftr" sz="quarter" idx="3"/>
          </p:nvPr>
        </p:nvSpPr>
        <p:spPr>
          <a:xfrm>
            <a:off x="4038600" y="617490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10" name="Oval 9">
            <a:extLst>
              <a:ext uri="{FF2B5EF4-FFF2-40B4-BE49-F238E27FC236}">
                <a16:creationId xmlns:a16="http://schemas.microsoft.com/office/drawing/2014/main" id="{5A5F3BCF-F6FD-4DFF-B0B4-9892C9389344}"/>
              </a:ext>
            </a:extLst>
          </p:cNvPr>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D15DEFFD-817B-43EC-86F0-34DEA2BA5EEB}"/>
              </a:ext>
            </a:extLst>
          </p:cNvPr>
          <p:cNvSpPr>
            <a:spLocks noGrp="1"/>
          </p:cNvSpPr>
          <p:nvPr>
            <p:ph type="sldNum" sz="quarter" idx="4"/>
          </p:nvPr>
        </p:nvSpPr>
        <p:spPr>
          <a:xfrm>
            <a:off x="11468844" y="6174902"/>
            <a:ext cx="357116" cy="365125"/>
          </a:xfrm>
          <a:prstGeom prst="rect">
            <a:avLst/>
          </a:prstGeom>
        </p:spPr>
        <p:txBody>
          <a:bodyPr vert="horz" lIns="91440" tIns="45720" rIns="91440" bIns="45720" rtlCol="0" anchor="ctr"/>
          <a:lstStyle>
            <a:lvl1pPr algn="r">
              <a:defRPr sz="1000" i="1">
                <a:solidFill>
                  <a:schemeClr val="tx2">
                    <a:alpha val="70000"/>
                  </a:schemeClr>
                </a:solidFill>
              </a:defRPr>
            </a:lvl1pPr>
          </a:lstStyle>
          <a:p>
            <a:fld id="{82EE24B5-652C-4DB5-B7C3-B5BBEC1280B1}" type="slidenum">
              <a:rPr lang="en-US" noProof="0" smtClean="0"/>
              <a:pPr/>
              <a:t>‹#›</a:t>
            </a:fld>
            <a:endParaRPr lang="en-US" noProof="0" dirty="0"/>
          </a:p>
        </p:txBody>
      </p:sp>
    </p:spTree>
    <p:extLst>
      <p:ext uri="{BB962C8B-B14F-4D97-AF65-F5344CB8AC3E}">
        <p14:creationId xmlns:p14="http://schemas.microsoft.com/office/powerpoint/2010/main" val="3664101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Lst>
  <p:hf hdr="0" ftr="0" dt="0"/>
  <p:txStyles>
    <p:title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miling office colleagues">
            <a:extLst>
              <a:ext uri="{FF2B5EF4-FFF2-40B4-BE49-F238E27FC236}">
                <a16:creationId xmlns:a16="http://schemas.microsoft.com/office/drawing/2014/main" id="{244BD922-2649-4A90-9974-A3D3EB393D0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69" y="-1269501"/>
            <a:ext cx="12191999" cy="8127501"/>
          </a:xfrm>
          <a:prstGeom prst="rect">
            <a:avLst/>
          </a:prstGeom>
        </p:spPr>
      </p:pic>
      <p:sp>
        <p:nvSpPr>
          <p:cNvPr id="4" name="object 3" descr="People with documents">
            <a:extLst>
              <a:ext uri="{FF2B5EF4-FFF2-40B4-BE49-F238E27FC236}">
                <a16:creationId xmlns:a16="http://schemas.microsoft.com/office/drawing/2014/main" id="{0CA2E80D-F3EC-4A5F-8E65-56FEA206EE0F}"/>
              </a:ext>
            </a:extLst>
          </p:cNvPr>
          <p:cNvSpPr/>
          <p:nvPr/>
        </p:nvSpPr>
        <p:spPr>
          <a:xfrm>
            <a:off x="0" y="0"/>
            <a:ext cx="1219073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58000"/>
            </a:schemeClr>
          </a:solidFill>
        </p:spPr>
        <p:txBody>
          <a:bodyPr wrap="square" lIns="0" tIns="0" rIns="0" bIns="0" rtlCol="0"/>
          <a:lstStyle/>
          <a:p>
            <a:endParaRPr lang="en-US" dirty="0"/>
          </a:p>
        </p:txBody>
      </p:sp>
      <p:sp>
        <p:nvSpPr>
          <p:cNvPr id="2" name="Title 1">
            <a:extLst>
              <a:ext uri="{FF2B5EF4-FFF2-40B4-BE49-F238E27FC236}">
                <a16:creationId xmlns:a16="http://schemas.microsoft.com/office/drawing/2014/main" id="{AFB6C91D-4B22-49F1-9A0B-ABEB9E1F5A26}"/>
              </a:ext>
            </a:extLst>
          </p:cNvPr>
          <p:cNvSpPr>
            <a:spLocks noGrp="1"/>
          </p:cNvSpPr>
          <p:nvPr>
            <p:ph type="ctrTitle"/>
          </p:nvPr>
        </p:nvSpPr>
        <p:spPr>
          <a:xfrm>
            <a:off x="1524000" y="2008518"/>
            <a:ext cx="9144000" cy="2128049"/>
          </a:xfrm>
        </p:spPr>
        <p:txBody>
          <a:bodyPr>
            <a:normAutofit fontScale="90000"/>
          </a:bodyPr>
          <a:lstStyle/>
          <a:p>
            <a:pPr>
              <a:lnSpc>
                <a:spcPct val="125000"/>
              </a:lnSpc>
            </a:pPr>
            <a:r>
              <a:rPr lang="en-US" sz="5000" dirty="0">
                <a:solidFill>
                  <a:schemeClr val="bg1"/>
                </a:solidFill>
                <a:latin typeface="Gill Sans MT" panose="020B0502020104020203" pitchFamily="34" charset="0"/>
              </a:rPr>
              <a:t>Supporting Youth &amp; Families Therapeutic Behavioral Services</a:t>
            </a:r>
          </a:p>
        </p:txBody>
      </p:sp>
      <p:sp>
        <p:nvSpPr>
          <p:cNvPr id="3" name="Subtitle 2">
            <a:extLst>
              <a:ext uri="{FF2B5EF4-FFF2-40B4-BE49-F238E27FC236}">
                <a16:creationId xmlns:a16="http://schemas.microsoft.com/office/drawing/2014/main" id="{2F8CF06A-B594-4BA2-8B1E-D649096D742F}"/>
              </a:ext>
            </a:extLst>
          </p:cNvPr>
          <p:cNvSpPr>
            <a:spLocks noGrp="1"/>
          </p:cNvSpPr>
          <p:nvPr>
            <p:ph type="subTitle" idx="1"/>
          </p:nvPr>
        </p:nvSpPr>
        <p:spPr>
          <a:xfrm>
            <a:off x="4151365" y="4916917"/>
            <a:ext cx="3888000" cy="882001"/>
          </a:xfrm>
          <a:solidFill>
            <a:schemeClr val="accent2">
              <a:alpha val="90000"/>
            </a:schemeClr>
          </a:solidFill>
        </p:spPr>
        <p:txBody>
          <a:bodyPr anchor="ctr" anchorCtr="0">
            <a:normAutofit/>
          </a:bodyPr>
          <a:lstStyle/>
          <a:p>
            <a:r>
              <a:rPr lang="en-US" dirty="0"/>
              <a:t>Supervision &amp; Program Management Tips</a:t>
            </a:r>
            <a:endParaRPr lang="en-US" sz="2500" b="1" i="1" spc="65" dirty="0">
              <a:solidFill>
                <a:schemeClr val="accent1"/>
              </a:solidFill>
              <a:latin typeface="Arial"/>
              <a:cs typeface="Arial"/>
            </a:endParaRPr>
          </a:p>
        </p:txBody>
      </p:sp>
      <p:sp>
        <p:nvSpPr>
          <p:cNvPr id="6" name="object 7" descr="Beige rectangle">
            <a:extLst>
              <a:ext uri="{FF2B5EF4-FFF2-40B4-BE49-F238E27FC236}">
                <a16:creationId xmlns:a16="http://schemas.microsoft.com/office/drawing/2014/main" id="{B36975AA-C62E-46BE-9382-E2CF56FDF817}"/>
              </a:ext>
            </a:extLst>
          </p:cNvPr>
          <p:cNvSpPr/>
          <p:nvPr/>
        </p:nvSpPr>
        <p:spPr>
          <a:xfrm>
            <a:off x="3108000" y="3229869"/>
            <a:ext cx="5976000" cy="0"/>
          </a:xfrm>
          <a:custGeom>
            <a:avLst/>
            <a:gdLst/>
            <a:ahLst/>
            <a:cxnLst/>
            <a:rect l="l" t="t" r="r" b="b"/>
            <a:pathLst>
              <a:path w="3935729">
                <a:moveTo>
                  <a:pt x="0" y="0"/>
                </a:moveTo>
                <a:lnTo>
                  <a:pt x="3935349" y="0"/>
                </a:lnTo>
              </a:path>
            </a:pathLst>
          </a:custGeom>
          <a:ln w="54863">
            <a:solidFill>
              <a:schemeClr val="accent1"/>
            </a:solidFill>
          </a:ln>
        </p:spPr>
        <p:txBody>
          <a:bodyPr wrap="square" lIns="0" tIns="0" rIns="0" bIns="0" rtlCol="0"/>
          <a:lstStyle/>
          <a:p>
            <a:endParaRPr lang="en-US" dirty="0"/>
          </a:p>
        </p:txBody>
      </p:sp>
    </p:spTree>
    <p:extLst>
      <p:ext uri="{BB962C8B-B14F-4D97-AF65-F5344CB8AC3E}">
        <p14:creationId xmlns:p14="http://schemas.microsoft.com/office/powerpoint/2010/main" val="1093556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Woman working on her laptop">
            <a:extLst>
              <a:ext uri="{FF2B5EF4-FFF2-40B4-BE49-F238E27FC236}">
                <a16:creationId xmlns:a16="http://schemas.microsoft.com/office/drawing/2014/main" id="{2894B736-0F24-454E-8A9D-717EB78697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82" y="0"/>
            <a:ext cx="6001377" cy="6858000"/>
          </a:xfrm>
          <a:prstGeom prst="rect">
            <a:avLst/>
          </a:prstGeom>
        </p:spPr>
      </p:pic>
      <p:sp>
        <p:nvSpPr>
          <p:cNvPr id="5" name="object 3" descr="Beige rectangle">
            <a:extLst>
              <a:ext uri="{FF2B5EF4-FFF2-40B4-BE49-F238E27FC236}">
                <a16:creationId xmlns:a16="http://schemas.microsoft.com/office/drawing/2014/main" id="{DCF29767-6635-4A46-AB77-672CC90C6FBE}"/>
              </a:ext>
            </a:extLst>
          </p:cNvPr>
          <p:cNvSpPr/>
          <p:nvPr/>
        </p:nvSpPr>
        <p:spPr>
          <a:xfrm>
            <a:off x="8181340" y="1359001"/>
            <a:ext cx="4010660" cy="4194074"/>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accent1"/>
          </a:solidFill>
        </p:spPr>
        <p:txBody>
          <a:bodyPr wrap="square" lIns="0" tIns="0" rIns="0" bIns="0" rtlCol="0"/>
          <a:lstStyle/>
          <a:p>
            <a:endParaRPr lang="en-US" dirty="0"/>
          </a:p>
        </p:txBody>
      </p:sp>
      <p:sp>
        <p:nvSpPr>
          <p:cNvPr id="6" name="object 6" descr="Blue rectangle">
            <a:extLst>
              <a:ext uri="{FF2B5EF4-FFF2-40B4-BE49-F238E27FC236}">
                <a16:creationId xmlns:a16="http://schemas.microsoft.com/office/drawing/2014/main" id="{9FABC344-E043-45BE-8588-06C658DBCE70}"/>
              </a:ext>
            </a:extLst>
          </p:cNvPr>
          <p:cNvSpPr/>
          <p:nvPr/>
        </p:nvSpPr>
        <p:spPr>
          <a:xfrm>
            <a:off x="5502275" y="1692008"/>
            <a:ext cx="6689725" cy="3528060"/>
          </a:xfrm>
          <a:custGeom>
            <a:avLst/>
            <a:gdLst/>
            <a:ahLst/>
            <a:cxnLst/>
            <a:rect l="l" t="t" r="r" b="b"/>
            <a:pathLst>
              <a:path w="6689725" h="3528060">
                <a:moveTo>
                  <a:pt x="0" y="3527996"/>
                </a:moveTo>
                <a:lnTo>
                  <a:pt x="6689648" y="3527996"/>
                </a:lnTo>
                <a:lnTo>
                  <a:pt x="6689648" y="0"/>
                </a:lnTo>
                <a:lnTo>
                  <a:pt x="0" y="0"/>
                </a:lnTo>
                <a:lnTo>
                  <a:pt x="0" y="3527996"/>
                </a:lnTo>
                <a:close/>
              </a:path>
            </a:pathLst>
          </a:custGeom>
          <a:solidFill>
            <a:schemeClr val="accent2"/>
          </a:solidFill>
        </p:spPr>
        <p:txBody>
          <a:bodyPr wrap="square" lIns="0" tIns="0" rIns="0" bIns="0" rtlCol="0"/>
          <a:lstStyle/>
          <a:p>
            <a:endParaRPr lang="en-US" dirty="0"/>
          </a:p>
        </p:txBody>
      </p:sp>
      <p:sp>
        <p:nvSpPr>
          <p:cNvPr id="2" name="Title 1">
            <a:extLst>
              <a:ext uri="{FF2B5EF4-FFF2-40B4-BE49-F238E27FC236}">
                <a16:creationId xmlns:a16="http://schemas.microsoft.com/office/drawing/2014/main" id="{345C5720-51D4-4632-91CD-936B8AB96750}"/>
              </a:ext>
            </a:extLst>
          </p:cNvPr>
          <p:cNvSpPr>
            <a:spLocks noGrp="1"/>
          </p:cNvSpPr>
          <p:nvPr>
            <p:ph type="title"/>
          </p:nvPr>
        </p:nvSpPr>
        <p:spPr>
          <a:xfrm>
            <a:off x="6207698" y="2331086"/>
            <a:ext cx="5165558" cy="833856"/>
          </a:xfrm>
        </p:spPr>
        <p:txBody>
          <a:bodyPr/>
          <a:lstStyle/>
          <a:p>
            <a:r>
              <a:rPr lang="en-US" dirty="0">
                <a:solidFill>
                  <a:schemeClr val="bg1"/>
                </a:solidFill>
                <a:latin typeface="Gill Sans MT" panose="020B0502020104020203" pitchFamily="34" charset="0"/>
              </a:rPr>
              <a:t>TODAY’S  TOPICS</a:t>
            </a:r>
            <a:endParaRPr lang="en-US" dirty="0">
              <a:latin typeface="Gill Sans MT" panose="020B0502020104020203" pitchFamily="34" charset="0"/>
            </a:endParaRPr>
          </a:p>
        </p:txBody>
      </p:sp>
      <p:sp>
        <p:nvSpPr>
          <p:cNvPr id="3" name="Slide Number Placeholder 2">
            <a:extLst>
              <a:ext uri="{FF2B5EF4-FFF2-40B4-BE49-F238E27FC236}">
                <a16:creationId xmlns:a16="http://schemas.microsoft.com/office/drawing/2014/main" id="{24D506CC-0185-443E-82C7-1600C21D6E91}"/>
              </a:ext>
            </a:extLst>
          </p:cNvPr>
          <p:cNvSpPr>
            <a:spLocks noGrp="1"/>
          </p:cNvSpPr>
          <p:nvPr>
            <p:ph type="sldNum" sz="quarter" idx="12"/>
          </p:nvPr>
        </p:nvSpPr>
        <p:spPr/>
        <p:txBody>
          <a:bodyPr/>
          <a:lstStyle/>
          <a:p>
            <a:fld id="{82EE24B5-652C-4DB5-B7C3-B5BBEC1280B1}" type="slidenum">
              <a:rPr lang="en-US" smtClean="0"/>
              <a:t>2</a:t>
            </a:fld>
            <a:endParaRPr lang="en-US" dirty="0"/>
          </a:p>
        </p:txBody>
      </p:sp>
      <p:sp>
        <p:nvSpPr>
          <p:cNvPr id="7" name="object 9" descr="Beige rectangle">
            <a:extLst>
              <a:ext uri="{FF2B5EF4-FFF2-40B4-BE49-F238E27FC236}">
                <a16:creationId xmlns:a16="http://schemas.microsoft.com/office/drawing/2014/main" id="{02C6628C-972C-4717-AAF3-D882B30F6658}"/>
              </a:ext>
            </a:extLst>
          </p:cNvPr>
          <p:cNvSpPr/>
          <p:nvPr/>
        </p:nvSpPr>
        <p:spPr>
          <a:xfrm>
            <a:off x="6313932" y="3035554"/>
            <a:ext cx="2988000" cy="0"/>
          </a:xfrm>
          <a:custGeom>
            <a:avLst/>
            <a:gdLst/>
            <a:ahLst/>
            <a:cxnLst/>
            <a:rect l="l" t="t" r="r" b="b"/>
            <a:pathLst>
              <a:path w="2642870">
                <a:moveTo>
                  <a:pt x="0" y="0"/>
                </a:moveTo>
                <a:lnTo>
                  <a:pt x="2642616" y="0"/>
                </a:lnTo>
              </a:path>
            </a:pathLst>
          </a:custGeom>
          <a:ln w="54863">
            <a:solidFill>
              <a:schemeClr val="accent1"/>
            </a:solidFill>
          </a:ln>
        </p:spPr>
        <p:txBody>
          <a:bodyPr wrap="square" lIns="0" tIns="0" rIns="0" bIns="0" rtlCol="0"/>
          <a:lstStyle/>
          <a:p>
            <a:endParaRPr lang="en-US" dirty="0"/>
          </a:p>
        </p:txBody>
      </p:sp>
      <p:sp>
        <p:nvSpPr>
          <p:cNvPr id="9" name="Content Placeholder 3">
            <a:extLst>
              <a:ext uri="{FF2B5EF4-FFF2-40B4-BE49-F238E27FC236}">
                <a16:creationId xmlns:a16="http://schemas.microsoft.com/office/drawing/2014/main" id="{E7A818AB-B120-41D5-88A6-933AB9CAAE68}"/>
              </a:ext>
            </a:extLst>
          </p:cNvPr>
          <p:cNvSpPr txBox="1">
            <a:spLocks/>
          </p:cNvSpPr>
          <p:nvPr/>
        </p:nvSpPr>
        <p:spPr>
          <a:xfrm>
            <a:off x="6188242" y="3217631"/>
            <a:ext cx="5181600" cy="16033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en-US" sz="1800" i="1" spc="-25" dirty="0">
                <a:solidFill>
                  <a:schemeClr val="bg2">
                    <a:lumMod val="20000"/>
                    <a:lumOff val="80000"/>
                  </a:schemeClr>
                </a:solidFill>
                <a:latin typeface="Arial"/>
                <a:cs typeface="Arial"/>
              </a:rPr>
              <a:t>Best Practices: Hiring</a:t>
            </a:r>
          </a:p>
          <a:p>
            <a:pPr>
              <a:buFontTx/>
              <a:buChar char="-"/>
            </a:pPr>
            <a:r>
              <a:rPr lang="en-US" sz="1800" i="1" spc="-25" dirty="0">
                <a:solidFill>
                  <a:schemeClr val="bg2">
                    <a:lumMod val="20000"/>
                    <a:lumOff val="80000"/>
                  </a:schemeClr>
                </a:solidFill>
                <a:latin typeface="Arial"/>
                <a:cs typeface="Arial"/>
              </a:rPr>
              <a:t>Best Practices: Onboarding</a:t>
            </a:r>
          </a:p>
          <a:p>
            <a:pPr>
              <a:buFontTx/>
              <a:buChar char="-"/>
            </a:pPr>
            <a:r>
              <a:rPr lang="en-US" sz="1800" i="1" spc="-25" dirty="0">
                <a:solidFill>
                  <a:schemeClr val="bg2">
                    <a:lumMod val="20000"/>
                    <a:lumOff val="80000"/>
                  </a:schemeClr>
                </a:solidFill>
                <a:latin typeface="Arial"/>
                <a:cs typeface="Arial"/>
              </a:rPr>
              <a:t>Best Practices: Supervision</a:t>
            </a:r>
          </a:p>
          <a:p>
            <a:pPr>
              <a:buFontTx/>
              <a:buChar char="-"/>
            </a:pPr>
            <a:r>
              <a:rPr lang="en-US" sz="1800" i="1" spc="-25" dirty="0">
                <a:solidFill>
                  <a:schemeClr val="bg2">
                    <a:lumMod val="20000"/>
                    <a:lumOff val="80000"/>
                  </a:schemeClr>
                </a:solidFill>
                <a:latin typeface="Arial"/>
                <a:cs typeface="Arial"/>
              </a:rPr>
              <a:t>Best Practices: Program Support</a:t>
            </a:r>
          </a:p>
        </p:txBody>
      </p:sp>
    </p:spTree>
    <p:extLst>
      <p:ext uri="{BB962C8B-B14F-4D97-AF65-F5344CB8AC3E}">
        <p14:creationId xmlns:p14="http://schemas.microsoft.com/office/powerpoint/2010/main" val="1793949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Boy in park holding magnifying glass to eye with friends">
            <a:extLst>
              <a:ext uri="{FF2B5EF4-FFF2-40B4-BE49-F238E27FC236}">
                <a16:creationId xmlns:a16="http://schemas.microsoft.com/office/drawing/2014/main" id="{97D2A81D-F7D1-4144-9EC5-03531DC5260D}"/>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9520"/>
          <a:stretch/>
        </p:blipFill>
        <p:spPr>
          <a:xfrm>
            <a:off x="1902490" y="1358"/>
            <a:ext cx="10289510" cy="6857999"/>
          </a:xfrm>
        </p:spPr>
      </p:pic>
      <p:sp>
        <p:nvSpPr>
          <p:cNvPr id="16" name="object 3" descr="Beige rectangle">
            <a:extLst>
              <a:ext uri="{FF2B5EF4-FFF2-40B4-BE49-F238E27FC236}">
                <a16:creationId xmlns:a16="http://schemas.microsoft.com/office/drawing/2014/main" id="{C6CF32E2-A869-4259-A659-5EEE6BDA3B59}"/>
              </a:ext>
            </a:extLst>
          </p:cNvPr>
          <p:cNvSpPr/>
          <p:nvPr/>
        </p:nvSpPr>
        <p:spPr>
          <a:xfrm>
            <a:off x="579775" y="472492"/>
            <a:ext cx="4051368" cy="5913017"/>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accent1"/>
          </a:solidFill>
        </p:spPr>
        <p:txBody>
          <a:bodyPr wrap="square" lIns="0" tIns="0" rIns="0" bIns="0" rtlCol="0"/>
          <a:lstStyle/>
          <a:p>
            <a:endParaRPr lang="en-US" dirty="0"/>
          </a:p>
        </p:txBody>
      </p:sp>
      <p:sp>
        <p:nvSpPr>
          <p:cNvPr id="14" name="Oval 13" descr="Beige oval">
            <a:extLst>
              <a:ext uri="{FF2B5EF4-FFF2-40B4-BE49-F238E27FC236}">
                <a16:creationId xmlns:a16="http://schemas.microsoft.com/office/drawing/2014/main" id="{B8809DE3-0F1D-442A-8935-B40AD580864B}"/>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bject 6" descr="Blue rectangle">
            <a:extLst>
              <a:ext uri="{FF2B5EF4-FFF2-40B4-BE49-F238E27FC236}">
                <a16:creationId xmlns:a16="http://schemas.microsoft.com/office/drawing/2014/main" id="{882E2F92-EB16-4B55-B49A-3C6AB7B2BF30}"/>
              </a:ext>
            </a:extLst>
          </p:cNvPr>
          <p:cNvSpPr/>
          <p:nvPr/>
        </p:nvSpPr>
        <p:spPr>
          <a:xfrm>
            <a:off x="911225" y="836613"/>
            <a:ext cx="5184775" cy="5184775"/>
          </a:xfrm>
          <a:custGeom>
            <a:avLst/>
            <a:gdLst/>
            <a:ahLst/>
            <a:cxnLst/>
            <a:rect l="l" t="t" r="r" b="b"/>
            <a:pathLst>
              <a:path w="6689725" h="3528060">
                <a:moveTo>
                  <a:pt x="0" y="3527996"/>
                </a:moveTo>
                <a:lnTo>
                  <a:pt x="6689648" y="3527996"/>
                </a:lnTo>
                <a:lnTo>
                  <a:pt x="6689648" y="0"/>
                </a:lnTo>
                <a:lnTo>
                  <a:pt x="0" y="0"/>
                </a:lnTo>
                <a:lnTo>
                  <a:pt x="0" y="3527996"/>
                </a:lnTo>
                <a:close/>
              </a:path>
            </a:pathLst>
          </a:custGeom>
          <a:solidFill>
            <a:schemeClr val="accent2"/>
          </a:solidFill>
        </p:spPr>
        <p:txBody>
          <a:bodyPr wrap="square" lIns="0" tIns="0" rIns="0" bIns="0" rtlCol="0"/>
          <a:lstStyle/>
          <a:p>
            <a:endParaRPr lang="en-US" dirty="0"/>
          </a:p>
        </p:txBody>
      </p:sp>
      <p:sp>
        <p:nvSpPr>
          <p:cNvPr id="3" name="Title 2">
            <a:extLst>
              <a:ext uri="{FF2B5EF4-FFF2-40B4-BE49-F238E27FC236}">
                <a16:creationId xmlns:a16="http://schemas.microsoft.com/office/drawing/2014/main" id="{302303BC-9A39-470F-8733-A268BC16B299}"/>
              </a:ext>
            </a:extLst>
          </p:cNvPr>
          <p:cNvSpPr>
            <a:spLocks noGrp="1"/>
          </p:cNvSpPr>
          <p:nvPr>
            <p:ph type="title"/>
          </p:nvPr>
        </p:nvSpPr>
        <p:spPr>
          <a:xfrm>
            <a:off x="1473385" y="1673829"/>
            <a:ext cx="4770591" cy="646604"/>
          </a:xfrm>
        </p:spPr>
        <p:txBody>
          <a:bodyPr>
            <a:normAutofit/>
          </a:bodyPr>
          <a:lstStyle/>
          <a:p>
            <a:r>
              <a:rPr lang="en-US" sz="3000" dirty="0">
                <a:solidFill>
                  <a:schemeClr val="bg1"/>
                </a:solidFill>
              </a:rPr>
              <a:t>Hiring Search</a:t>
            </a:r>
          </a:p>
        </p:txBody>
      </p:sp>
      <p:sp>
        <p:nvSpPr>
          <p:cNvPr id="4" name="Text Placeholder 3">
            <a:extLst>
              <a:ext uri="{FF2B5EF4-FFF2-40B4-BE49-F238E27FC236}">
                <a16:creationId xmlns:a16="http://schemas.microsoft.com/office/drawing/2014/main" id="{23C936ED-4D5A-4897-BFCD-65082B328E0D}"/>
              </a:ext>
            </a:extLst>
          </p:cNvPr>
          <p:cNvSpPr>
            <a:spLocks noGrp="1"/>
          </p:cNvSpPr>
          <p:nvPr>
            <p:ph type="body" sz="half" idx="2"/>
          </p:nvPr>
        </p:nvSpPr>
        <p:spPr>
          <a:xfrm>
            <a:off x="2072476" y="2665838"/>
            <a:ext cx="4057961" cy="1840681"/>
          </a:xfrm>
        </p:spPr>
        <p:txBody>
          <a:bodyPr>
            <a:normAutofit lnSpcReduction="10000"/>
          </a:bodyPr>
          <a:lstStyle/>
          <a:p>
            <a:r>
              <a:rPr lang="en-US" sz="1800" b="1" dirty="0"/>
              <a:t>Key Qualities of a TBS Specialist</a:t>
            </a:r>
          </a:p>
          <a:p>
            <a:pPr marL="285750" indent="-285750">
              <a:buFontTx/>
              <a:buChar char="-"/>
            </a:pPr>
            <a:r>
              <a:rPr lang="en-US" sz="1400" b="1" dirty="0"/>
              <a:t>Able to work independently</a:t>
            </a:r>
          </a:p>
          <a:p>
            <a:pPr marL="285750" indent="-285750">
              <a:buFontTx/>
              <a:buChar char="-"/>
            </a:pPr>
            <a:r>
              <a:rPr lang="en-US" sz="1400" b="1" dirty="0"/>
              <a:t>Able to engage youth and caregivers</a:t>
            </a:r>
          </a:p>
          <a:p>
            <a:pPr marL="285750" indent="-285750">
              <a:buFontTx/>
              <a:buChar char="-"/>
            </a:pPr>
            <a:r>
              <a:rPr lang="en-US" sz="1400" b="1" dirty="0"/>
              <a:t>Organized, data-driven</a:t>
            </a:r>
          </a:p>
          <a:p>
            <a:pPr marL="285750" indent="-285750">
              <a:buFontTx/>
              <a:buChar char="-"/>
            </a:pPr>
            <a:r>
              <a:rPr lang="en-US" sz="1400" b="1" dirty="0"/>
              <a:t>Creative and flexible</a:t>
            </a:r>
          </a:p>
          <a:p>
            <a:pPr marL="285750" indent="-285750">
              <a:buFontTx/>
              <a:buChar char="-"/>
            </a:pPr>
            <a:r>
              <a:rPr lang="en-US" sz="1400" b="1" dirty="0"/>
              <a:t>Diverse team</a:t>
            </a:r>
          </a:p>
        </p:txBody>
      </p:sp>
      <p:sp>
        <p:nvSpPr>
          <p:cNvPr id="5" name="Slide Number Placeholder 4">
            <a:extLst>
              <a:ext uri="{FF2B5EF4-FFF2-40B4-BE49-F238E27FC236}">
                <a16:creationId xmlns:a16="http://schemas.microsoft.com/office/drawing/2014/main" id="{77C2D5CA-E2DA-4224-B2BC-C872D2EF6596}"/>
              </a:ext>
            </a:extLst>
          </p:cNvPr>
          <p:cNvSpPr>
            <a:spLocks noGrp="1"/>
          </p:cNvSpPr>
          <p:nvPr>
            <p:ph type="sldNum" sz="quarter" idx="12"/>
          </p:nvPr>
        </p:nvSpPr>
        <p:spPr/>
        <p:txBody>
          <a:bodyPr/>
          <a:lstStyle/>
          <a:p>
            <a:fld id="{82EE24B5-652C-4DB5-B7C3-B5BBEC1280B1}" type="slidenum">
              <a:rPr lang="en-US" smtClean="0"/>
              <a:t>3</a:t>
            </a:fld>
            <a:endParaRPr lang="en-US" dirty="0"/>
          </a:p>
        </p:txBody>
      </p:sp>
      <p:pic>
        <p:nvPicPr>
          <p:cNvPr id="28" name="Picture Placeholder 27" descr="Check icon">
            <a:extLst>
              <a:ext uri="{FF2B5EF4-FFF2-40B4-BE49-F238E27FC236}">
                <a16:creationId xmlns:a16="http://schemas.microsoft.com/office/drawing/2014/main" id="{3CDD98F8-113E-4FB2-A33D-039AFCD9C225}"/>
              </a:ext>
            </a:extLst>
          </p:cNvPr>
          <p:cNvPicPr>
            <a:picLocks noGrp="1" noChangeAspect="1"/>
          </p:cNvPicPr>
          <p:nvPr>
            <p:ph type="pic" sz="quarter" idx="19"/>
          </p:nvPr>
        </p:nvPicPr>
        <p:blipFill>
          <a:blip r:embed="rId4">
            <a:extLst>
              <a:ext uri="{28A0092B-C50C-407E-A947-70E740481C1C}">
                <a14:useLocalDpi xmlns:a14="http://schemas.microsoft.com/office/drawing/2010/main" val="0"/>
              </a:ext>
            </a:extLst>
          </a:blip>
          <a:srcRect/>
          <a:stretch>
            <a:fillRect/>
          </a:stretch>
        </p:blipFill>
        <p:spPr>
          <a:xfrm>
            <a:off x="1339726" y="2499087"/>
            <a:ext cx="720000" cy="720000"/>
          </a:xfrm>
        </p:spPr>
      </p:pic>
      <p:pic>
        <p:nvPicPr>
          <p:cNvPr id="30" name="Picture Placeholder 29" descr="Check icon">
            <a:extLst>
              <a:ext uri="{FF2B5EF4-FFF2-40B4-BE49-F238E27FC236}">
                <a16:creationId xmlns:a16="http://schemas.microsoft.com/office/drawing/2014/main" id="{3CFFE792-5644-4DB8-9A25-D855F9B155E1}"/>
              </a:ext>
            </a:extLst>
          </p:cNvPr>
          <p:cNvPicPr>
            <a:picLocks noGrp="1" noChangeAspect="1"/>
          </p:cNvPicPr>
          <p:nvPr>
            <p:ph type="pic" sz="quarter" idx="22"/>
          </p:nvPr>
        </p:nvPicPr>
        <p:blipFill>
          <a:blip r:embed="rId4">
            <a:extLst>
              <a:ext uri="{28A0092B-C50C-407E-A947-70E740481C1C}">
                <a14:useLocalDpi xmlns:a14="http://schemas.microsoft.com/office/drawing/2010/main" val="0"/>
              </a:ext>
            </a:extLst>
          </a:blip>
          <a:srcRect/>
          <a:stretch>
            <a:fillRect/>
          </a:stretch>
        </p:blipFill>
        <p:spPr>
          <a:xfrm>
            <a:off x="1339727" y="4561582"/>
            <a:ext cx="720000" cy="719999"/>
          </a:xfrm>
        </p:spPr>
      </p:pic>
      <p:sp>
        <p:nvSpPr>
          <p:cNvPr id="18" name="Text Placeholder 17">
            <a:extLst>
              <a:ext uri="{FF2B5EF4-FFF2-40B4-BE49-F238E27FC236}">
                <a16:creationId xmlns:a16="http://schemas.microsoft.com/office/drawing/2014/main" id="{C3A22FC4-1B49-46F9-A55E-33AACF2DEBBB}"/>
              </a:ext>
            </a:extLst>
          </p:cNvPr>
          <p:cNvSpPr>
            <a:spLocks noGrp="1"/>
          </p:cNvSpPr>
          <p:nvPr>
            <p:ph type="body" sz="half" idx="23"/>
          </p:nvPr>
        </p:nvSpPr>
        <p:spPr>
          <a:xfrm>
            <a:off x="2072476" y="4715866"/>
            <a:ext cx="4057961" cy="1305521"/>
          </a:xfrm>
        </p:spPr>
        <p:txBody>
          <a:bodyPr>
            <a:normAutofit/>
          </a:bodyPr>
          <a:lstStyle/>
          <a:p>
            <a:r>
              <a:rPr lang="en-US" sz="1800" b="1" dirty="0"/>
              <a:t>Possible Candidate Pools</a:t>
            </a:r>
          </a:p>
          <a:p>
            <a:pPr marL="285750" indent="-285750">
              <a:buFontTx/>
              <a:buChar char="-"/>
            </a:pPr>
            <a:r>
              <a:rPr lang="en-US" sz="1400" b="1" dirty="0"/>
              <a:t>Promotional opportunities for staff in other departments</a:t>
            </a:r>
          </a:p>
          <a:p>
            <a:pPr marL="285750" indent="-285750">
              <a:buFontTx/>
              <a:buChar char="-"/>
            </a:pPr>
            <a:r>
              <a:rPr lang="en-US" sz="1400" b="1" dirty="0"/>
              <a:t>Interns gathering hours toward licensure</a:t>
            </a:r>
          </a:p>
        </p:txBody>
      </p:sp>
      <p:sp>
        <p:nvSpPr>
          <p:cNvPr id="15" name="object 27" descr="Beige rectangle">
            <a:extLst>
              <a:ext uri="{FF2B5EF4-FFF2-40B4-BE49-F238E27FC236}">
                <a16:creationId xmlns:a16="http://schemas.microsoft.com/office/drawing/2014/main" id="{C5B67D68-F2A3-48A2-B2A0-C9DF8BA55D80}"/>
              </a:ext>
            </a:extLst>
          </p:cNvPr>
          <p:cNvSpPr/>
          <p:nvPr/>
        </p:nvSpPr>
        <p:spPr>
          <a:xfrm flipV="1">
            <a:off x="1473385" y="2395266"/>
            <a:ext cx="4032000" cy="75489"/>
          </a:xfrm>
          <a:custGeom>
            <a:avLst/>
            <a:gdLst/>
            <a:ahLst/>
            <a:cxnLst/>
            <a:rect l="l" t="t" r="r" b="b"/>
            <a:pathLst>
              <a:path w="2501265">
                <a:moveTo>
                  <a:pt x="0" y="0"/>
                </a:moveTo>
                <a:lnTo>
                  <a:pt x="2500883" y="0"/>
                </a:lnTo>
              </a:path>
            </a:pathLst>
          </a:custGeom>
          <a:ln w="54863">
            <a:solidFill>
              <a:schemeClr val="accent1"/>
            </a:solidFill>
          </a:ln>
        </p:spPr>
        <p:txBody>
          <a:bodyPr wrap="square" lIns="0" tIns="0" rIns="0" bIns="0" rtlCol="0"/>
          <a:lstStyle/>
          <a:p>
            <a:endParaRPr lang="en-US" dirty="0"/>
          </a:p>
        </p:txBody>
      </p:sp>
      <p:sp>
        <p:nvSpPr>
          <p:cNvPr id="19" name="Text Placeholder 19">
            <a:extLst>
              <a:ext uri="{FF2B5EF4-FFF2-40B4-BE49-F238E27FC236}">
                <a16:creationId xmlns:a16="http://schemas.microsoft.com/office/drawing/2014/main" id="{13A27DEF-0322-4047-8AA8-CC038DF15E6E}"/>
              </a:ext>
            </a:extLst>
          </p:cNvPr>
          <p:cNvSpPr txBox="1">
            <a:spLocks/>
          </p:cNvSpPr>
          <p:nvPr/>
        </p:nvSpPr>
        <p:spPr>
          <a:xfrm>
            <a:off x="2037760" y="5277901"/>
            <a:ext cx="4057961" cy="77574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2">
                    <a:lumMod val="20000"/>
                    <a:lumOff val="8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b="1" dirty="0"/>
          </a:p>
        </p:txBody>
      </p:sp>
    </p:spTree>
    <p:extLst>
      <p:ext uri="{BB962C8B-B14F-4D97-AF65-F5344CB8AC3E}">
        <p14:creationId xmlns:p14="http://schemas.microsoft.com/office/powerpoint/2010/main" val="282403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fade">
                                      <p:cBhvr>
                                        <p:cTn id="40" dur="1000"/>
                                        <p:tgtEl>
                                          <p:spTgt spid="4">
                                            <p:txEl>
                                              <p:pRg st="4" end="4"/>
                                            </p:txEl>
                                          </p:spTgt>
                                        </p:tgtEl>
                                      </p:cBhvr>
                                    </p:animEffect>
                                    <p:anim calcmode="lin" valueType="num">
                                      <p:cBhvr>
                                        <p:cTn id="4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1000"/>
                                        <p:tgtEl>
                                          <p:spTgt spid="4">
                                            <p:txEl>
                                              <p:pRg st="5" end="5"/>
                                            </p:txEl>
                                          </p:spTgt>
                                        </p:tgtEl>
                                      </p:cBhvr>
                                    </p:animEffect>
                                    <p:anim calcmode="lin" valueType="num">
                                      <p:cBhvr>
                                        <p:cTn id="4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8">
                                            <p:txEl>
                                              <p:pRg st="0" end="0"/>
                                            </p:txEl>
                                          </p:spTgt>
                                        </p:tgtEl>
                                        <p:attrNameLst>
                                          <p:attrName>style.visibility</p:attrName>
                                        </p:attrNameLst>
                                      </p:cBhvr>
                                      <p:to>
                                        <p:strVal val="visible"/>
                                      </p:to>
                                    </p:set>
                                    <p:animEffect transition="in" filter="fade">
                                      <p:cBhvr>
                                        <p:cTn id="54" dur="1000"/>
                                        <p:tgtEl>
                                          <p:spTgt spid="18">
                                            <p:txEl>
                                              <p:pRg st="0" end="0"/>
                                            </p:txEl>
                                          </p:spTgt>
                                        </p:tgtEl>
                                      </p:cBhvr>
                                    </p:animEffect>
                                    <p:anim calcmode="lin" valueType="num">
                                      <p:cBhvr>
                                        <p:cTn id="55"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18">
                                            <p:txEl>
                                              <p:pRg st="0" end="0"/>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1000"/>
                                        <p:tgtEl>
                                          <p:spTgt spid="30"/>
                                        </p:tgtEl>
                                      </p:cBhvr>
                                    </p:animEffect>
                                    <p:anim calcmode="lin" valueType="num">
                                      <p:cBhvr>
                                        <p:cTn id="60" dur="1000" fill="hold"/>
                                        <p:tgtEl>
                                          <p:spTgt spid="30"/>
                                        </p:tgtEl>
                                        <p:attrNameLst>
                                          <p:attrName>ppt_x</p:attrName>
                                        </p:attrNameLst>
                                      </p:cBhvr>
                                      <p:tavLst>
                                        <p:tav tm="0">
                                          <p:val>
                                            <p:strVal val="#ppt_x"/>
                                          </p:val>
                                        </p:tav>
                                        <p:tav tm="100000">
                                          <p:val>
                                            <p:strVal val="#ppt_x"/>
                                          </p:val>
                                        </p:tav>
                                      </p:tavLst>
                                    </p:anim>
                                    <p:anim calcmode="lin" valueType="num">
                                      <p:cBhvr>
                                        <p:cTn id="6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18">
                                            <p:txEl>
                                              <p:pRg st="1" end="1"/>
                                            </p:txEl>
                                          </p:spTgt>
                                        </p:tgtEl>
                                        <p:attrNameLst>
                                          <p:attrName>style.visibility</p:attrName>
                                        </p:attrNameLst>
                                      </p:cBhvr>
                                      <p:to>
                                        <p:strVal val="visible"/>
                                      </p:to>
                                    </p:set>
                                    <p:animEffect transition="in" filter="fade">
                                      <p:cBhvr>
                                        <p:cTn id="66" dur="1000"/>
                                        <p:tgtEl>
                                          <p:spTgt spid="18">
                                            <p:txEl>
                                              <p:pRg st="1" end="1"/>
                                            </p:txEl>
                                          </p:spTgt>
                                        </p:tgtEl>
                                      </p:cBhvr>
                                    </p:animEffect>
                                    <p:anim calcmode="lin" valueType="num">
                                      <p:cBhvr>
                                        <p:cTn id="67"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18">
                                            <p:txEl>
                                              <p:pRg st="2" end="2"/>
                                            </p:txEl>
                                          </p:spTgt>
                                        </p:tgtEl>
                                        <p:attrNameLst>
                                          <p:attrName>style.visibility</p:attrName>
                                        </p:attrNameLst>
                                      </p:cBhvr>
                                      <p:to>
                                        <p:strVal val="visible"/>
                                      </p:to>
                                    </p:set>
                                    <p:animEffect transition="in" filter="fade">
                                      <p:cBhvr>
                                        <p:cTn id="73" dur="1000"/>
                                        <p:tgtEl>
                                          <p:spTgt spid="18">
                                            <p:txEl>
                                              <p:pRg st="2" end="2"/>
                                            </p:txEl>
                                          </p:spTgt>
                                        </p:tgtEl>
                                      </p:cBhvr>
                                    </p:animEffect>
                                    <p:anim calcmode="lin" valueType="num">
                                      <p:cBhvr>
                                        <p:cTn id="74"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140CF4-2DAA-4239-BB77-274BDD82AB49}"/>
              </a:ext>
            </a:extLst>
          </p:cNvPr>
          <p:cNvSpPr>
            <a:spLocks noGrp="1"/>
          </p:cNvSpPr>
          <p:nvPr>
            <p:ph type="sldNum" sz="quarter" idx="12"/>
          </p:nvPr>
        </p:nvSpPr>
        <p:spPr/>
        <p:txBody>
          <a:bodyPr/>
          <a:lstStyle/>
          <a:p>
            <a:fld id="{82EE24B5-652C-4DB5-B7C3-B5BBEC1280B1}" type="slidenum">
              <a:rPr lang="en-US" smtClean="0"/>
              <a:t>4</a:t>
            </a:fld>
            <a:endParaRPr lang="en-US" dirty="0"/>
          </a:p>
        </p:txBody>
      </p:sp>
      <p:pic>
        <p:nvPicPr>
          <p:cNvPr id="4" name="Picture Placeholder 11" descr="Father teaching boy to ride bicycle">
            <a:extLst>
              <a:ext uri="{FF2B5EF4-FFF2-40B4-BE49-F238E27FC236}">
                <a16:creationId xmlns:a16="http://schemas.microsoft.com/office/drawing/2014/main" id="{509FA566-1699-4388-B44C-C3EE5EC051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2" y="1343926"/>
            <a:ext cx="6256751" cy="4170148"/>
          </a:xfrm>
          <a:prstGeom prst="rect">
            <a:avLst/>
          </a:prstGeom>
          <a:scene3d>
            <a:camera prst="orthographicFront">
              <a:rot lat="0" lon="11099976" rev="0"/>
            </a:camera>
            <a:lightRig rig="threePt" dir="t"/>
          </a:scene3d>
        </p:spPr>
      </p:pic>
      <p:sp>
        <p:nvSpPr>
          <p:cNvPr id="5" name="object 3" descr="Beige rectangle">
            <a:extLst>
              <a:ext uri="{FF2B5EF4-FFF2-40B4-BE49-F238E27FC236}">
                <a16:creationId xmlns:a16="http://schemas.microsoft.com/office/drawing/2014/main" id="{857A0168-DBD5-47D4-A751-3B39262D8254}"/>
              </a:ext>
            </a:extLst>
          </p:cNvPr>
          <p:cNvSpPr/>
          <p:nvPr/>
        </p:nvSpPr>
        <p:spPr>
          <a:xfrm>
            <a:off x="8355283" y="836613"/>
            <a:ext cx="3307960" cy="5184775"/>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accent1"/>
          </a:solidFill>
        </p:spPr>
        <p:txBody>
          <a:bodyPr wrap="square" lIns="0" tIns="0" rIns="0" bIns="0" rtlCol="0"/>
          <a:lstStyle/>
          <a:p>
            <a:endParaRPr lang="en-US" dirty="0"/>
          </a:p>
        </p:txBody>
      </p:sp>
      <p:sp>
        <p:nvSpPr>
          <p:cNvPr id="6" name="object 6" descr="Blue rectangle">
            <a:extLst>
              <a:ext uri="{FF2B5EF4-FFF2-40B4-BE49-F238E27FC236}">
                <a16:creationId xmlns:a16="http://schemas.microsoft.com/office/drawing/2014/main" id="{7F009843-AFA3-44E8-B7D5-3F39B363C92E}"/>
              </a:ext>
            </a:extLst>
          </p:cNvPr>
          <p:cNvSpPr/>
          <p:nvPr/>
        </p:nvSpPr>
        <p:spPr>
          <a:xfrm>
            <a:off x="6226175" y="1"/>
            <a:ext cx="5056205" cy="6857999"/>
          </a:xfrm>
          <a:custGeom>
            <a:avLst/>
            <a:gdLst/>
            <a:ahLst/>
            <a:cxnLst/>
            <a:rect l="l" t="t" r="r" b="b"/>
            <a:pathLst>
              <a:path w="6689725" h="3528060">
                <a:moveTo>
                  <a:pt x="0" y="3527996"/>
                </a:moveTo>
                <a:lnTo>
                  <a:pt x="6689648" y="3527996"/>
                </a:lnTo>
                <a:lnTo>
                  <a:pt x="6689648" y="0"/>
                </a:lnTo>
                <a:lnTo>
                  <a:pt x="0" y="0"/>
                </a:lnTo>
                <a:lnTo>
                  <a:pt x="0" y="3527996"/>
                </a:lnTo>
                <a:close/>
              </a:path>
            </a:pathLst>
          </a:custGeom>
          <a:solidFill>
            <a:schemeClr val="accent2"/>
          </a:solidFill>
        </p:spPr>
        <p:txBody>
          <a:bodyPr wrap="square" lIns="0" tIns="0" rIns="0" bIns="0" rtlCol="0"/>
          <a:lstStyle/>
          <a:p>
            <a:endParaRPr lang="en-US" dirty="0"/>
          </a:p>
        </p:txBody>
      </p:sp>
      <p:sp>
        <p:nvSpPr>
          <p:cNvPr id="8" name="Text Placeholder 3">
            <a:extLst>
              <a:ext uri="{FF2B5EF4-FFF2-40B4-BE49-F238E27FC236}">
                <a16:creationId xmlns:a16="http://schemas.microsoft.com/office/drawing/2014/main" id="{FC6730AE-386B-426F-9F29-221DCC5F714D}"/>
              </a:ext>
            </a:extLst>
          </p:cNvPr>
          <p:cNvSpPr txBox="1">
            <a:spLocks/>
          </p:cNvSpPr>
          <p:nvPr/>
        </p:nvSpPr>
        <p:spPr>
          <a:xfrm>
            <a:off x="7472816" y="2544359"/>
            <a:ext cx="3706767" cy="18277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bg2">
                    <a:lumMod val="20000"/>
                    <a:lumOff val="80000"/>
                  </a:schemeClr>
                </a:solidFill>
              </a:rPr>
              <a:t>Training</a:t>
            </a:r>
            <a:endParaRPr lang="en-US" b="1" dirty="0">
              <a:solidFill>
                <a:schemeClr val="bg2">
                  <a:lumMod val="20000"/>
                  <a:lumOff val="80000"/>
                </a:schemeClr>
              </a:solidFill>
            </a:endParaRPr>
          </a:p>
          <a:p>
            <a:pPr>
              <a:buFontTx/>
              <a:buChar char="-"/>
            </a:pPr>
            <a:r>
              <a:rPr lang="en-US" sz="1400" b="1" dirty="0">
                <a:solidFill>
                  <a:schemeClr val="bg2">
                    <a:lumMod val="20000"/>
                    <a:lumOff val="80000"/>
                  </a:schemeClr>
                </a:solidFill>
              </a:rPr>
              <a:t>TBS Series</a:t>
            </a:r>
          </a:p>
          <a:p>
            <a:pPr>
              <a:buFontTx/>
              <a:buChar char="-"/>
            </a:pPr>
            <a:r>
              <a:rPr lang="en-US" sz="1400" b="1" dirty="0">
                <a:solidFill>
                  <a:schemeClr val="bg2">
                    <a:lumMod val="20000"/>
                    <a:lumOff val="80000"/>
                  </a:schemeClr>
                </a:solidFill>
              </a:rPr>
              <a:t>Supplemental Trainings: Behavioral Interventions, Trauma, Attachment, Family Systems, Motivational Interviewing, CBT, DBT, ARC Model, BCBA training/videos</a:t>
            </a:r>
          </a:p>
        </p:txBody>
      </p:sp>
      <p:pic>
        <p:nvPicPr>
          <p:cNvPr id="9" name="Picture Placeholder 27" descr="Check mark">
            <a:extLst>
              <a:ext uri="{FF2B5EF4-FFF2-40B4-BE49-F238E27FC236}">
                <a16:creationId xmlns:a16="http://schemas.microsoft.com/office/drawing/2014/main" id="{9FC370A7-FF9A-42B0-9C14-95C57A9BC6D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6740067" y="2487897"/>
            <a:ext cx="720000" cy="720000"/>
          </a:xfrm>
          <a:prstGeom prst="rect">
            <a:avLst/>
          </a:prstGeom>
        </p:spPr>
      </p:pic>
      <p:pic>
        <p:nvPicPr>
          <p:cNvPr id="10" name="Picture Placeholder 29" descr="Check mark">
            <a:extLst>
              <a:ext uri="{FF2B5EF4-FFF2-40B4-BE49-F238E27FC236}">
                <a16:creationId xmlns:a16="http://schemas.microsoft.com/office/drawing/2014/main" id="{1630545B-ED3D-48DD-8CD5-CB200AA2D79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6758354" y="4270981"/>
            <a:ext cx="720000" cy="719999"/>
          </a:xfrm>
          <a:prstGeom prst="rect">
            <a:avLst/>
          </a:prstGeom>
        </p:spPr>
      </p:pic>
      <p:sp>
        <p:nvSpPr>
          <p:cNvPr id="11" name="Text Placeholder 17">
            <a:extLst>
              <a:ext uri="{FF2B5EF4-FFF2-40B4-BE49-F238E27FC236}">
                <a16:creationId xmlns:a16="http://schemas.microsoft.com/office/drawing/2014/main" id="{186A1D66-9F36-434B-9677-0FE61760AB97}"/>
              </a:ext>
            </a:extLst>
          </p:cNvPr>
          <p:cNvSpPr txBox="1">
            <a:spLocks/>
          </p:cNvSpPr>
          <p:nvPr/>
        </p:nvSpPr>
        <p:spPr>
          <a:xfrm>
            <a:off x="7491103" y="4372125"/>
            <a:ext cx="3411081" cy="7401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bg2">
                    <a:lumMod val="20000"/>
                    <a:lumOff val="80000"/>
                  </a:schemeClr>
                </a:solidFill>
              </a:rPr>
              <a:t>Shadowing Opportunities</a:t>
            </a:r>
          </a:p>
          <a:p>
            <a:pPr>
              <a:buFontTx/>
              <a:buChar char="-"/>
            </a:pPr>
            <a:r>
              <a:rPr lang="en-US" sz="1400" b="1" dirty="0">
                <a:solidFill>
                  <a:schemeClr val="bg2">
                    <a:lumMod val="20000"/>
                    <a:lumOff val="80000"/>
                  </a:schemeClr>
                </a:solidFill>
              </a:rPr>
              <a:t>Shadow TBS sessions and team meetings, review charts</a:t>
            </a:r>
          </a:p>
          <a:p>
            <a:pPr>
              <a:buFontTx/>
              <a:buChar char="-"/>
            </a:pPr>
            <a:r>
              <a:rPr lang="en-US" sz="1400" b="1" dirty="0">
                <a:solidFill>
                  <a:schemeClr val="bg2">
                    <a:lumMod val="20000"/>
                    <a:lumOff val="80000"/>
                  </a:schemeClr>
                </a:solidFill>
              </a:rPr>
              <a:t>Pair with an experienced mentor and join consultation groups</a:t>
            </a:r>
          </a:p>
          <a:p>
            <a:pPr>
              <a:buFontTx/>
              <a:buChar char="-"/>
            </a:pPr>
            <a:r>
              <a:rPr lang="en-US" sz="1400" b="1" dirty="0">
                <a:solidFill>
                  <a:schemeClr val="bg2">
                    <a:lumMod val="20000"/>
                    <a:lumOff val="80000"/>
                  </a:schemeClr>
                </a:solidFill>
              </a:rPr>
              <a:t>Be shadowed by supervisor or mentor</a:t>
            </a:r>
          </a:p>
        </p:txBody>
      </p:sp>
      <p:pic>
        <p:nvPicPr>
          <p:cNvPr id="12" name="Picture Placeholder 31" descr="Check mark">
            <a:extLst>
              <a:ext uri="{FF2B5EF4-FFF2-40B4-BE49-F238E27FC236}">
                <a16:creationId xmlns:a16="http://schemas.microsoft.com/office/drawing/2014/main" id="{33C53E5C-0A10-46F8-9546-AB2C675452D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6740067" y="6178241"/>
            <a:ext cx="720000" cy="719999"/>
          </a:xfrm>
          <a:prstGeom prst="rect">
            <a:avLst/>
          </a:prstGeom>
        </p:spPr>
      </p:pic>
      <p:sp>
        <p:nvSpPr>
          <p:cNvPr id="13" name="Text Placeholder 19">
            <a:extLst>
              <a:ext uri="{FF2B5EF4-FFF2-40B4-BE49-F238E27FC236}">
                <a16:creationId xmlns:a16="http://schemas.microsoft.com/office/drawing/2014/main" id="{8744334E-DF9D-4600-8180-292072510183}"/>
              </a:ext>
            </a:extLst>
          </p:cNvPr>
          <p:cNvSpPr txBox="1">
            <a:spLocks/>
          </p:cNvSpPr>
          <p:nvPr/>
        </p:nvSpPr>
        <p:spPr>
          <a:xfrm>
            <a:off x="7472816" y="6370799"/>
            <a:ext cx="3706767" cy="6365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bg2">
                    <a:lumMod val="20000"/>
                    <a:lumOff val="80000"/>
                  </a:schemeClr>
                </a:solidFill>
              </a:rPr>
              <a:t>Resources &amp; Library Access</a:t>
            </a:r>
          </a:p>
        </p:txBody>
      </p:sp>
      <p:sp>
        <p:nvSpPr>
          <p:cNvPr id="14" name="object 27" descr="Beige rectangle">
            <a:extLst>
              <a:ext uri="{FF2B5EF4-FFF2-40B4-BE49-F238E27FC236}">
                <a16:creationId xmlns:a16="http://schemas.microsoft.com/office/drawing/2014/main" id="{7F820741-8871-4D59-8ED1-466FEFD2AF94}"/>
              </a:ext>
            </a:extLst>
          </p:cNvPr>
          <p:cNvSpPr/>
          <p:nvPr/>
        </p:nvSpPr>
        <p:spPr>
          <a:xfrm flipV="1">
            <a:off x="6892776" y="2384428"/>
            <a:ext cx="2412000" cy="75489"/>
          </a:xfrm>
          <a:custGeom>
            <a:avLst/>
            <a:gdLst/>
            <a:ahLst/>
            <a:cxnLst/>
            <a:rect l="l" t="t" r="r" b="b"/>
            <a:pathLst>
              <a:path w="2501265">
                <a:moveTo>
                  <a:pt x="0" y="0"/>
                </a:moveTo>
                <a:lnTo>
                  <a:pt x="2500883" y="0"/>
                </a:lnTo>
              </a:path>
            </a:pathLst>
          </a:custGeom>
          <a:ln w="54863">
            <a:solidFill>
              <a:schemeClr val="accent1"/>
            </a:solidFill>
          </a:ln>
        </p:spPr>
        <p:txBody>
          <a:bodyPr wrap="square" lIns="0" tIns="0" rIns="0" bIns="0" rtlCol="0"/>
          <a:lstStyle/>
          <a:p>
            <a:endParaRPr lang="en-US" dirty="0"/>
          </a:p>
        </p:txBody>
      </p:sp>
      <p:sp>
        <p:nvSpPr>
          <p:cNvPr id="2" name="Title 1">
            <a:extLst>
              <a:ext uri="{FF2B5EF4-FFF2-40B4-BE49-F238E27FC236}">
                <a16:creationId xmlns:a16="http://schemas.microsoft.com/office/drawing/2014/main" id="{95668119-9603-4701-8EEC-F2E48B808491}"/>
              </a:ext>
            </a:extLst>
          </p:cNvPr>
          <p:cNvSpPr>
            <a:spLocks noGrp="1"/>
          </p:cNvSpPr>
          <p:nvPr>
            <p:ph type="title"/>
          </p:nvPr>
        </p:nvSpPr>
        <p:spPr>
          <a:xfrm>
            <a:off x="6758354" y="1279525"/>
            <a:ext cx="4421229" cy="1325563"/>
          </a:xfrm>
        </p:spPr>
        <p:txBody>
          <a:bodyPr/>
          <a:lstStyle/>
          <a:p>
            <a:r>
              <a:rPr lang="en-US" dirty="0">
                <a:solidFill>
                  <a:schemeClr val="bg1"/>
                </a:solidFill>
              </a:rPr>
              <a:t>Onboarding</a:t>
            </a:r>
            <a:endParaRPr lang="en-US" dirty="0"/>
          </a:p>
        </p:txBody>
      </p:sp>
    </p:spTree>
    <p:extLst>
      <p:ext uri="{BB962C8B-B14F-4D97-AF65-F5344CB8AC3E}">
        <p14:creationId xmlns:p14="http://schemas.microsoft.com/office/powerpoint/2010/main" val="185537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1000"/>
                                        <p:tgtEl>
                                          <p:spTgt spid="8">
                                            <p:txEl>
                                              <p:pRg st="1" end="1"/>
                                            </p:txEl>
                                          </p:spTgt>
                                        </p:tgtEl>
                                      </p:cBhvr>
                                    </p:animEffect>
                                    <p:anim calcmode="lin" valueType="num">
                                      <p:cBhvr>
                                        <p:cTn id="2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fade">
                                      <p:cBhvr>
                                        <p:cTn id="26" dur="1000"/>
                                        <p:tgtEl>
                                          <p:spTgt spid="8">
                                            <p:txEl>
                                              <p:pRg st="2" end="2"/>
                                            </p:txEl>
                                          </p:spTgt>
                                        </p:tgtEl>
                                      </p:cBhvr>
                                    </p:animEffect>
                                    <p:anim calcmode="lin" valueType="num">
                                      <p:cBhvr>
                                        <p:cTn id="2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1000"/>
                                        <p:tgtEl>
                                          <p:spTgt spid="11">
                                            <p:txEl>
                                              <p:pRg st="0" end="0"/>
                                            </p:txEl>
                                          </p:spTgt>
                                        </p:tgtEl>
                                      </p:cBhvr>
                                    </p:animEffect>
                                    <p:anim calcmode="lin" valueType="num">
                                      <p:cBhvr>
                                        <p:cTn id="34"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1">
                                            <p:txEl>
                                              <p:pRg st="1" end="1"/>
                                            </p:txEl>
                                          </p:spTgt>
                                        </p:tgtEl>
                                        <p:attrNameLst>
                                          <p:attrName>style.visibility</p:attrName>
                                        </p:attrNameLst>
                                      </p:cBhvr>
                                      <p:to>
                                        <p:strVal val="visible"/>
                                      </p:to>
                                    </p:set>
                                    <p:animEffect transition="in" filter="fade">
                                      <p:cBhvr>
                                        <p:cTn id="45" dur="1000"/>
                                        <p:tgtEl>
                                          <p:spTgt spid="11">
                                            <p:txEl>
                                              <p:pRg st="1" end="1"/>
                                            </p:txEl>
                                          </p:spTgt>
                                        </p:tgtEl>
                                      </p:cBhvr>
                                    </p:animEffect>
                                    <p:anim calcmode="lin" valueType="num">
                                      <p:cBhvr>
                                        <p:cTn id="46"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47"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1">
                                            <p:txEl>
                                              <p:pRg st="2" end="2"/>
                                            </p:txEl>
                                          </p:spTgt>
                                        </p:tgtEl>
                                        <p:attrNameLst>
                                          <p:attrName>style.visibility</p:attrName>
                                        </p:attrNameLst>
                                      </p:cBhvr>
                                      <p:to>
                                        <p:strVal val="visible"/>
                                      </p:to>
                                    </p:set>
                                    <p:animEffect transition="in" filter="fade">
                                      <p:cBhvr>
                                        <p:cTn id="52" dur="1000"/>
                                        <p:tgtEl>
                                          <p:spTgt spid="11">
                                            <p:txEl>
                                              <p:pRg st="2" end="2"/>
                                            </p:txEl>
                                          </p:spTgt>
                                        </p:tgtEl>
                                      </p:cBhvr>
                                    </p:animEffect>
                                    <p:anim calcmode="lin" valueType="num">
                                      <p:cBhvr>
                                        <p:cTn id="53"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1">
                                            <p:txEl>
                                              <p:pRg st="3" end="3"/>
                                            </p:txEl>
                                          </p:spTgt>
                                        </p:tgtEl>
                                        <p:attrNameLst>
                                          <p:attrName>style.visibility</p:attrName>
                                        </p:attrNameLst>
                                      </p:cBhvr>
                                      <p:to>
                                        <p:strVal val="visible"/>
                                      </p:to>
                                    </p:set>
                                    <p:animEffect transition="in" filter="fade">
                                      <p:cBhvr>
                                        <p:cTn id="59" dur="1000"/>
                                        <p:tgtEl>
                                          <p:spTgt spid="11">
                                            <p:txEl>
                                              <p:pRg st="3" end="3"/>
                                            </p:txEl>
                                          </p:spTgt>
                                        </p:tgtEl>
                                      </p:cBhvr>
                                    </p:animEffect>
                                    <p:anim calcmode="lin" valueType="num">
                                      <p:cBhvr>
                                        <p:cTn id="60"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13">
                                            <p:txEl>
                                              <p:pRg st="0" end="0"/>
                                            </p:txEl>
                                          </p:spTgt>
                                        </p:tgtEl>
                                        <p:attrNameLst>
                                          <p:attrName>style.visibility</p:attrName>
                                        </p:attrNameLst>
                                      </p:cBhvr>
                                      <p:to>
                                        <p:strVal val="visible"/>
                                      </p:to>
                                    </p:set>
                                    <p:animEffect transition="in" filter="fade">
                                      <p:cBhvr>
                                        <p:cTn id="66" dur="1000"/>
                                        <p:tgtEl>
                                          <p:spTgt spid="13">
                                            <p:txEl>
                                              <p:pRg st="0" end="0"/>
                                            </p:txEl>
                                          </p:spTgt>
                                        </p:tgtEl>
                                      </p:cBhvr>
                                    </p:animEffect>
                                    <p:anim calcmode="lin" valueType="num">
                                      <p:cBhvr>
                                        <p:cTn id="6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68"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9166FB1-9A49-4B51-9B60-E1662EB37CC2}"/>
              </a:ext>
            </a:extLst>
          </p:cNvPr>
          <p:cNvSpPr/>
          <p:nvPr/>
        </p:nvSpPr>
        <p:spPr>
          <a:xfrm>
            <a:off x="0" y="0"/>
            <a:ext cx="55326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6" descr="Empty speech bubbles">
            <a:extLst>
              <a:ext uri="{FF2B5EF4-FFF2-40B4-BE49-F238E27FC236}">
                <a16:creationId xmlns:a16="http://schemas.microsoft.com/office/drawing/2014/main" id="{BD5BAEF8-04EE-4148-AB9D-25427A92689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32699" y="42177"/>
            <a:ext cx="6659302" cy="6857993"/>
          </a:xfrm>
          <a:prstGeom prst="rect">
            <a:avLst/>
          </a:prstGeom>
        </p:spPr>
      </p:pic>
      <p:sp>
        <p:nvSpPr>
          <p:cNvPr id="5" name="Content Placeholder 4">
            <a:extLst>
              <a:ext uri="{FF2B5EF4-FFF2-40B4-BE49-F238E27FC236}">
                <a16:creationId xmlns:a16="http://schemas.microsoft.com/office/drawing/2014/main" id="{D5537408-2125-4CE5-92A7-F7E0FCBA31D0}"/>
              </a:ext>
            </a:extLst>
          </p:cNvPr>
          <p:cNvSpPr txBox="1">
            <a:spLocks/>
          </p:cNvSpPr>
          <p:nvPr/>
        </p:nvSpPr>
        <p:spPr>
          <a:xfrm>
            <a:off x="-1" y="1341439"/>
            <a:ext cx="7152363" cy="4140200"/>
          </a:xfrm>
          <a:prstGeom prst="rect">
            <a:avLst/>
          </a:prstGeom>
          <a:solidFill>
            <a:schemeClr val="accent2"/>
          </a:solidFill>
        </p:spPr>
        <p:txBody>
          <a:bodyPr lIns="1548000" tIns="216000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100"/>
              </a:spcBef>
            </a:pPr>
            <a:r>
              <a:rPr lang="en-US" sz="2500" b="1" i="1" spc="60" dirty="0">
                <a:solidFill>
                  <a:schemeClr val="bg2">
                    <a:lumMod val="20000"/>
                    <a:lumOff val="80000"/>
                    <a:alpha val="75000"/>
                  </a:schemeClr>
                </a:solidFill>
                <a:cs typeface="Arial"/>
              </a:rPr>
              <a:t>Maintain Fidelity to Philosophy &amp; Values</a:t>
            </a:r>
          </a:p>
          <a:p>
            <a:pPr>
              <a:spcBef>
                <a:spcPts val="1100"/>
              </a:spcBef>
            </a:pPr>
            <a:r>
              <a:rPr lang="en-US" sz="2500" b="1" i="1" spc="60" dirty="0">
                <a:solidFill>
                  <a:schemeClr val="bg2">
                    <a:lumMod val="20000"/>
                    <a:lumOff val="80000"/>
                    <a:alpha val="75000"/>
                  </a:schemeClr>
                </a:solidFill>
                <a:cs typeface="Arial"/>
              </a:rPr>
              <a:t>Monitor and Support Engagement</a:t>
            </a:r>
            <a:endParaRPr lang="en-US" sz="2500" b="1" i="1" spc="70" dirty="0">
              <a:solidFill>
                <a:schemeClr val="bg2">
                  <a:lumMod val="20000"/>
                  <a:lumOff val="80000"/>
                  <a:alpha val="75000"/>
                </a:schemeClr>
              </a:solidFill>
              <a:cs typeface="Arial"/>
            </a:endParaRPr>
          </a:p>
          <a:p>
            <a:pPr>
              <a:spcBef>
                <a:spcPts val="1100"/>
              </a:spcBef>
            </a:pPr>
            <a:r>
              <a:rPr lang="en-US" sz="2500" b="1" i="1" spc="60" dirty="0">
                <a:solidFill>
                  <a:schemeClr val="bg2">
                    <a:lumMod val="20000"/>
                    <a:lumOff val="80000"/>
                    <a:alpha val="75000"/>
                  </a:schemeClr>
                </a:solidFill>
                <a:cs typeface="Arial"/>
              </a:rPr>
              <a:t>Track Progress through Phases</a:t>
            </a:r>
          </a:p>
          <a:p>
            <a:pPr marL="0" indent="0">
              <a:lnSpc>
                <a:spcPct val="125000"/>
              </a:lnSpc>
              <a:buFont typeface="Arial" panose="020B0604020202020204" pitchFamily="34" charset="0"/>
              <a:buNone/>
            </a:pPr>
            <a:endParaRPr lang="en-US" sz="2500" b="1" dirty="0">
              <a:solidFill>
                <a:schemeClr val="bg2">
                  <a:alpha val="50000"/>
                </a:schemeClr>
              </a:solidFill>
            </a:endParaRPr>
          </a:p>
        </p:txBody>
      </p:sp>
      <p:sp>
        <p:nvSpPr>
          <p:cNvPr id="6" name="object 6" descr="Beige rectangle">
            <a:extLst>
              <a:ext uri="{FF2B5EF4-FFF2-40B4-BE49-F238E27FC236}">
                <a16:creationId xmlns:a16="http://schemas.microsoft.com/office/drawing/2014/main" id="{B0C70F64-F3E5-413B-AF4F-E15CE944B761}"/>
              </a:ext>
            </a:extLst>
          </p:cNvPr>
          <p:cNvSpPr/>
          <p:nvPr/>
        </p:nvSpPr>
        <p:spPr>
          <a:xfrm>
            <a:off x="931203" y="2894901"/>
            <a:ext cx="4176000" cy="0"/>
          </a:xfrm>
          <a:custGeom>
            <a:avLst/>
            <a:gdLst/>
            <a:ahLst/>
            <a:cxnLst/>
            <a:rect l="l" t="t" r="r" b="b"/>
            <a:pathLst>
              <a:path w="4206240">
                <a:moveTo>
                  <a:pt x="0" y="0"/>
                </a:moveTo>
                <a:lnTo>
                  <a:pt x="4206240" y="0"/>
                </a:lnTo>
              </a:path>
            </a:pathLst>
          </a:custGeom>
          <a:ln w="54863">
            <a:solidFill>
              <a:schemeClr val="accent1"/>
            </a:solidFill>
          </a:ln>
        </p:spPr>
        <p:txBody>
          <a:bodyPr wrap="square" lIns="0" tIns="0" rIns="0" bIns="0" rtlCol="0"/>
          <a:lstStyle/>
          <a:p>
            <a:endParaRPr lang="en-US" dirty="0"/>
          </a:p>
        </p:txBody>
      </p:sp>
      <p:sp>
        <p:nvSpPr>
          <p:cNvPr id="2" name="Title 1">
            <a:extLst>
              <a:ext uri="{FF2B5EF4-FFF2-40B4-BE49-F238E27FC236}">
                <a16:creationId xmlns:a16="http://schemas.microsoft.com/office/drawing/2014/main" id="{1BD43A5E-77DF-44FD-800D-158434A3ABC6}"/>
              </a:ext>
            </a:extLst>
          </p:cNvPr>
          <p:cNvSpPr>
            <a:spLocks noGrp="1"/>
          </p:cNvSpPr>
          <p:nvPr>
            <p:ph type="title"/>
          </p:nvPr>
        </p:nvSpPr>
        <p:spPr>
          <a:xfrm>
            <a:off x="838200" y="1701559"/>
            <a:ext cx="5967714" cy="1331008"/>
          </a:xfrm>
        </p:spPr>
        <p:txBody>
          <a:bodyPr>
            <a:normAutofit/>
          </a:bodyPr>
          <a:lstStyle/>
          <a:p>
            <a:r>
              <a:rPr lang="en-US" sz="5000" dirty="0">
                <a:solidFill>
                  <a:schemeClr val="bg1"/>
                </a:solidFill>
              </a:rPr>
              <a:t>Supervision</a:t>
            </a:r>
            <a:endParaRPr lang="en-US" sz="5000" dirty="0"/>
          </a:p>
        </p:txBody>
      </p:sp>
    </p:spTree>
    <p:extLst>
      <p:ext uri="{BB962C8B-B14F-4D97-AF65-F5344CB8AC3E}">
        <p14:creationId xmlns:p14="http://schemas.microsoft.com/office/powerpoint/2010/main" val="73034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3" descr="Blue rectangle">
            <a:extLst>
              <a:ext uri="{FF2B5EF4-FFF2-40B4-BE49-F238E27FC236}">
                <a16:creationId xmlns:a16="http://schemas.microsoft.com/office/drawing/2014/main" id="{CDEEA71D-C3B3-45BB-A776-D17D92A58127}"/>
              </a:ext>
            </a:extLst>
          </p:cNvPr>
          <p:cNvSpPr/>
          <p:nvPr/>
        </p:nvSpPr>
        <p:spPr>
          <a:xfrm>
            <a:off x="2400" y="3111028"/>
            <a:ext cx="12189600" cy="3742611"/>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80000"/>
            </a:schemeClr>
          </a:solidFill>
        </p:spPr>
        <p:txBody>
          <a:bodyPr wrap="square" lIns="0" tIns="0" rIns="0" bIns="0" rtlCol="0"/>
          <a:lstStyle/>
          <a:p>
            <a:endParaRPr lang="en-US" dirty="0"/>
          </a:p>
        </p:txBody>
      </p:sp>
      <p:sp>
        <p:nvSpPr>
          <p:cNvPr id="13" name="Oval 12" descr="Beige oval">
            <a:extLst>
              <a:ext uri="{FF2B5EF4-FFF2-40B4-BE49-F238E27FC236}">
                <a16:creationId xmlns:a16="http://schemas.microsoft.com/office/drawing/2014/main" id="{F336552F-CA64-452F-9BD8-01334388BFF5}"/>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F9ADB42F-AE48-4323-897F-DB5A083BD103}"/>
              </a:ext>
            </a:extLst>
          </p:cNvPr>
          <p:cNvSpPr>
            <a:spLocks noGrp="1"/>
          </p:cNvSpPr>
          <p:nvPr>
            <p:ph type="title"/>
          </p:nvPr>
        </p:nvSpPr>
        <p:spPr>
          <a:xfrm>
            <a:off x="798064" y="361648"/>
            <a:ext cx="10515600" cy="1325563"/>
          </a:xfrm>
        </p:spPr>
        <p:txBody>
          <a:bodyPr/>
          <a:lstStyle/>
          <a:p>
            <a:r>
              <a:rPr lang="en-US" dirty="0"/>
              <a:t>DOCUMENTATION</a:t>
            </a:r>
          </a:p>
        </p:txBody>
      </p:sp>
      <p:sp>
        <p:nvSpPr>
          <p:cNvPr id="4" name="Text Placeholder 3">
            <a:extLst>
              <a:ext uri="{FF2B5EF4-FFF2-40B4-BE49-F238E27FC236}">
                <a16:creationId xmlns:a16="http://schemas.microsoft.com/office/drawing/2014/main" id="{293C1E99-672F-46AE-BB08-DD22B0928366}"/>
              </a:ext>
            </a:extLst>
          </p:cNvPr>
          <p:cNvSpPr>
            <a:spLocks noGrp="1"/>
          </p:cNvSpPr>
          <p:nvPr>
            <p:ph type="body" idx="1"/>
          </p:nvPr>
        </p:nvSpPr>
        <p:spPr>
          <a:xfrm>
            <a:off x="435039" y="2130341"/>
            <a:ext cx="2858645" cy="823912"/>
          </a:xfrm>
        </p:spPr>
        <p:txBody>
          <a:bodyPr>
            <a:normAutofit/>
          </a:bodyPr>
          <a:lstStyle/>
          <a:p>
            <a:r>
              <a:rPr lang="en-US" sz="2000" dirty="0"/>
              <a:t>Behavioral Assessment</a:t>
            </a:r>
          </a:p>
        </p:txBody>
      </p:sp>
      <p:sp>
        <p:nvSpPr>
          <p:cNvPr id="5" name="Content Placeholder 4">
            <a:extLst>
              <a:ext uri="{FF2B5EF4-FFF2-40B4-BE49-F238E27FC236}">
                <a16:creationId xmlns:a16="http://schemas.microsoft.com/office/drawing/2014/main" id="{6DEAD4F2-C5CC-44E9-A092-76413D5CA7F4}"/>
              </a:ext>
            </a:extLst>
          </p:cNvPr>
          <p:cNvSpPr>
            <a:spLocks noGrp="1"/>
          </p:cNvSpPr>
          <p:nvPr>
            <p:ph sz="half" idx="2"/>
          </p:nvPr>
        </p:nvSpPr>
        <p:spPr>
          <a:xfrm>
            <a:off x="435039" y="3397383"/>
            <a:ext cx="3005391" cy="2792280"/>
          </a:xfrm>
        </p:spPr>
        <p:txBody>
          <a:bodyPr>
            <a:noAutofit/>
          </a:bodyPr>
          <a:lstStyle/>
          <a:p>
            <a:pPr>
              <a:lnSpc>
                <a:spcPct val="100000"/>
              </a:lnSpc>
              <a:spcBef>
                <a:spcPts val="600"/>
              </a:spcBef>
              <a:buClr>
                <a:schemeClr val="accent1"/>
              </a:buClr>
            </a:pPr>
            <a:r>
              <a:rPr lang="en-US" i="1" dirty="0">
                <a:solidFill>
                  <a:srgbClr val="FFFFFF"/>
                </a:solidFill>
                <a:cs typeface="Arial"/>
              </a:rPr>
              <a:t>Demographic information</a:t>
            </a:r>
          </a:p>
          <a:p>
            <a:pPr>
              <a:lnSpc>
                <a:spcPct val="100000"/>
              </a:lnSpc>
              <a:spcBef>
                <a:spcPts val="600"/>
              </a:spcBef>
              <a:buClr>
                <a:schemeClr val="accent1"/>
              </a:buClr>
            </a:pPr>
            <a:r>
              <a:rPr lang="en-US" i="1" dirty="0">
                <a:solidFill>
                  <a:srgbClr val="FFFFFF"/>
                </a:solidFill>
                <a:cs typeface="Arial"/>
              </a:rPr>
              <a:t>Eligibility criteria &amp; rule outs</a:t>
            </a:r>
          </a:p>
          <a:p>
            <a:pPr>
              <a:lnSpc>
                <a:spcPct val="100000"/>
              </a:lnSpc>
              <a:spcBef>
                <a:spcPts val="600"/>
              </a:spcBef>
              <a:buClr>
                <a:schemeClr val="accent1"/>
              </a:buClr>
            </a:pPr>
            <a:r>
              <a:rPr lang="en-US" i="1" dirty="0">
                <a:solidFill>
                  <a:srgbClr val="FFFFFF"/>
                </a:solidFill>
                <a:cs typeface="Arial"/>
              </a:rPr>
              <a:t>Presenting problem, including target behaviors, functional analysis, and hypothesis</a:t>
            </a:r>
          </a:p>
          <a:p>
            <a:pPr>
              <a:lnSpc>
                <a:spcPct val="100000"/>
              </a:lnSpc>
              <a:spcBef>
                <a:spcPts val="600"/>
              </a:spcBef>
              <a:buClr>
                <a:schemeClr val="accent1"/>
              </a:buClr>
            </a:pPr>
            <a:r>
              <a:rPr lang="en-US" i="1" dirty="0">
                <a:solidFill>
                  <a:srgbClr val="FFFFFF"/>
                </a:solidFill>
                <a:cs typeface="Arial"/>
              </a:rPr>
              <a:t>Mental health history and medication</a:t>
            </a:r>
          </a:p>
          <a:p>
            <a:pPr>
              <a:lnSpc>
                <a:spcPct val="100000"/>
              </a:lnSpc>
              <a:spcBef>
                <a:spcPts val="600"/>
              </a:spcBef>
              <a:buClr>
                <a:schemeClr val="accent1"/>
              </a:buClr>
            </a:pPr>
            <a:r>
              <a:rPr lang="en-US" i="1" dirty="0">
                <a:solidFill>
                  <a:srgbClr val="FFFFFF"/>
                </a:solidFill>
                <a:cs typeface="Arial"/>
              </a:rPr>
              <a:t>Risk screening &amp; safety plan (if needed)</a:t>
            </a:r>
          </a:p>
          <a:p>
            <a:pPr>
              <a:lnSpc>
                <a:spcPct val="100000"/>
              </a:lnSpc>
              <a:spcBef>
                <a:spcPts val="600"/>
              </a:spcBef>
              <a:buClr>
                <a:schemeClr val="accent1"/>
              </a:buClr>
            </a:pPr>
            <a:r>
              <a:rPr lang="en-US" i="1" dirty="0">
                <a:solidFill>
                  <a:srgbClr val="FFFFFF"/>
                </a:solidFill>
                <a:cs typeface="Arial"/>
              </a:rPr>
              <a:t>Strengths and supports</a:t>
            </a:r>
          </a:p>
        </p:txBody>
      </p:sp>
      <p:sp>
        <p:nvSpPr>
          <p:cNvPr id="6" name="Text Placeholder 5">
            <a:extLst>
              <a:ext uri="{FF2B5EF4-FFF2-40B4-BE49-F238E27FC236}">
                <a16:creationId xmlns:a16="http://schemas.microsoft.com/office/drawing/2014/main" id="{38A73375-FA03-4191-8AD5-B40CD9B59B94}"/>
              </a:ext>
            </a:extLst>
          </p:cNvPr>
          <p:cNvSpPr>
            <a:spLocks noGrp="1"/>
          </p:cNvSpPr>
          <p:nvPr>
            <p:ph type="body" sz="quarter" idx="3"/>
          </p:nvPr>
        </p:nvSpPr>
        <p:spPr>
          <a:xfrm>
            <a:off x="3741420" y="2134702"/>
            <a:ext cx="2530756" cy="823912"/>
          </a:xfrm>
        </p:spPr>
        <p:txBody>
          <a:bodyPr>
            <a:normAutofit/>
          </a:bodyPr>
          <a:lstStyle/>
          <a:p>
            <a:r>
              <a:rPr lang="en-US" sz="2000" dirty="0"/>
              <a:t>Behavioral Intervention Plan</a:t>
            </a:r>
          </a:p>
        </p:txBody>
      </p:sp>
      <p:sp>
        <p:nvSpPr>
          <p:cNvPr id="7" name="Content Placeholder 6">
            <a:extLst>
              <a:ext uri="{FF2B5EF4-FFF2-40B4-BE49-F238E27FC236}">
                <a16:creationId xmlns:a16="http://schemas.microsoft.com/office/drawing/2014/main" id="{7E0C6FDF-5982-4E37-B65D-F7B05D0FFB52}"/>
              </a:ext>
            </a:extLst>
          </p:cNvPr>
          <p:cNvSpPr>
            <a:spLocks noGrp="1"/>
          </p:cNvSpPr>
          <p:nvPr>
            <p:ph sz="quarter" idx="4"/>
          </p:nvPr>
        </p:nvSpPr>
        <p:spPr>
          <a:xfrm>
            <a:off x="3813197" y="3448320"/>
            <a:ext cx="2770483" cy="2755616"/>
          </a:xfrm>
        </p:spPr>
        <p:txBody>
          <a:bodyPr>
            <a:noAutofit/>
          </a:bodyPr>
          <a:lstStyle/>
          <a:p>
            <a:pPr>
              <a:lnSpc>
                <a:spcPct val="100000"/>
              </a:lnSpc>
              <a:spcBef>
                <a:spcPts val="600"/>
              </a:spcBef>
              <a:buClr>
                <a:schemeClr val="accent1"/>
              </a:buClr>
            </a:pPr>
            <a:r>
              <a:rPr lang="en-US" i="1" dirty="0">
                <a:solidFill>
                  <a:srgbClr val="FFFFFF"/>
                </a:solidFill>
                <a:cs typeface="Arial"/>
              </a:rPr>
              <a:t>Target behavior and specific, measurable goals with timeline of benchmarks</a:t>
            </a:r>
          </a:p>
          <a:p>
            <a:pPr>
              <a:lnSpc>
                <a:spcPct val="100000"/>
              </a:lnSpc>
              <a:spcBef>
                <a:spcPts val="600"/>
              </a:spcBef>
              <a:buClr>
                <a:schemeClr val="accent1"/>
              </a:buClr>
            </a:pPr>
            <a:r>
              <a:rPr lang="en-US" i="1" dirty="0">
                <a:solidFill>
                  <a:srgbClr val="FFFFFF"/>
                </a:solidFill>
                <a:cs typeface="Arial"/>
              </a:rPr>
              <a:t>Proposed interventions, with documented family engagement</a:t>
            </a:r>
          </a:p>
          <a:p>
            <a:pPr>
              <a:lnSpc>
                <a:spcPct val="100000"/>
              </a:lnSpc>
              <a:spcBef>
                <a:spcPts val="600"/>
              </a:spcBef>
              <a:buClr>
                <a:schemeClr val="accent1"/>
              </a:buClr>
            </a:pPr>
            <a:r>
              <a:rPr lang="en-US" i="1" dirty="0">
                <a:solidFill>
                  <a:srgbClr val="FFFFFF"/>
                </a:solidFill>
                <a:cs typeface="Arial"/>
              </a:rPr>
              <a:t>Transition plan with strategies to engage caregivers</a:t>
            </a:r>
          </a:p>
        </p:txBody>
      </p:sp>
      <p:sp>
        <p:nvSpPr>
          <p:cNvPr id="8" name="Slide Number Placeholder 7">
            <a:extLst>
              <a:ext uri="{FF2B5EF4-FFF2-40B4-BE49-F238E27FC236}">
                <a16:creationId xmlns:a16="http://schemas.microsoft.com/office/drawing/2014/main" id="{68F7FB6B-EAC9-40F7-9522-61A8D53EFAF9}"/>
              </a:ext>
            </a:extLst>
          </p:cNvPr>
          <p:cNvSpPr>
            <a:spLocks noGrp="1"/>
          </p:cNvSpPr>
          <p:nvPr>
            <p:ph type="sldNum" sz="quarter" idx="12"/>
          </p:nvPr>
        </p:nvSpPr>
        <p:spPr/>
        <p:txBody>
          <a:bodyPr/>
          <a:lstStyle/>
          <a:p>
            <a:fld id="{82EE24B5-652C-4DB5-B7C3-B5BBEC1280B1}" type="slidenum">
              <a:rPr lang="en-US" smtClean="0"/>
              <a:t>6</a:t>
            </a:fld>
            <a:endParaRPr lang="en-US" dirty="0"/>
          </a:p>
        </p:txBody>
      </p:sp>
      <p:sp>
        <p:nvSpPr>
          <p:cNvPr id="9" name="object 5" descr="Beige rectangle">
            <a:extLst>
              <a:ext uri="{FF2B5EF4-FFF2-40B4-BE49-F238E27FC236}">
                <a16:creationId xmlns:a16="http://schemas.microsoft.com/office/drawing/2014/main" id="{890F7762-BD37-4D33-9F80-1DA07B5E172E}"/>
              </a:ext>
            </a:extLst>
          </p:cNvPr>
          <p:cNvSpPr/>
          <p:nvPr/>
        </p:nvSpPr>
        <p:spPr>
          <a:xfrm>
            <a:off x="915637" y="1337103"/>
            <a:ext cx="3744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endParaRPr lang="en-US" dirty="0"/>
          </a:p>
        </p:txBody>
      </p:sp>
      <p:sp>
        <p:nvSpPr>
          <p:cNvPr id="14" name="Text Placeholder 5">
            <a:extLst>
              <a:ext uri="{FF2B5EF4-FFF2-40B4-BE49-F238E27FC236}">
                <a16:creationId xmlns:a16="http://schemas.microsoft.com/office/drawing/2014/main" id="{A93FB3A3-CCE4-43B1-B396-B8819D20B354}"/>
              </a:ext>
            </a:extLst>
          </p:cNvPr>
          <p:cNvSpPr txBox="1">
            <a:spLocks/>
          </p:cNvSpPr>
          <p:nvPr/>
        </p:nvSpPr>
        <p:spPr>
          <a:xfrm>
            <a:off x="6940019" y="2134702"/>
            <a:ext cx="2003956"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dirty="0"/>
              <a:t>Progress Notes</a:t>
            </a:r>
          </a:p>
        </p:txBody>
      </p:sp>
      <p:sp>
        <p:nvSpPr>
          <p:cNvPr id="15" name="Content Placeholder 6">
            <a:extLst>
              <a:ext uri="{FF2B5EF4-FFF2-40B4-BE49-F238E27FC236}">
                <a16:creationId xmlns:a16="http://schemas.microsoft.com/office/drawing/2014/main" id="{17423A2D-9BA5-4783-9D7D-85F493300696}"/>
              </a:ext>
            </a:extLst>
          </p:cNvPr>
          <p:cNvSpPr txBox="1">
            <a:spLocks/>
          </p:cNvSpPr>
          <p:nvPr/>
        </p:nvSpPr>
        <p:spPr>
          <a:xfrm>
            <a:off x="6940019" y="3429000"/>
            <a:ext cx="2472586" cy="27556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Clr>
                <a:schemeClr val="accent1"/>
              </a:buClr>
            </a:pPr>
            <a:r>
              <a:rPr lang="en-US" i="1" dirty="0">
                <a:solidFill>
                  <a:srgbClr val="FFFFFF"/>
                </a:solidFill>
                <a:cs typeface="Arial"/>
              </a:rPr>
              <a:t>Target behavior and any updates to current baseline</a:t>
            </a:r>
          </a:p>
          <a:p>
            <a:pPr>
              <a:lnSpc>
                <a:spcPct val="100000"/>
              </a:lnSpc>
              <a:spcBef>
                <a:spcPts val="600"/>
              </a:spcBef>
              <a:buClr>
                <a:schemeClr val="accent1"/>
              </a:buClr>
            </a:pPr>
            <a:r>
              <a:rPr lang="en-US" i="1" dirty="0">
                <a:solidFill>
                  <a:srgbClr val="FFFFFF"/>
                </a:solidFill>
                <a:cs typeface="Arial"/>
              </a:rPr>
              <a:t>Interventions provided (consistent with BIP) and response to interventions</a:t>
            </a:r>
          </a:p>
          <a:p>
            <a:pPr>
              <a:lnSpc>
                <a:spcPct val="100000"/>
              </a:lnSpc>
              <a:spcBef>
                <a:spcPts val="600"/>
              </a:spcBef>
              <a:buClr>
                <a:schemeClr val="accent1"/>
              </a:buClr>
            </a:pPr>
            <a:r>
              <a:rPr lang="en-US" i="1" dirty="0">
                <a:solidFill>
                  <a:srgbClr val="FFFFFF"/>
                </a:solidFill>
                <a:cs typeface="Arial"/>
              </a:rPr>
              <a:t>Identify next steps</a:t>
            </a:r>
          </a:p>
        </p:txBody>
      </p:sp>
      <p:sp>
        <p:nvSpPr>
          <p:cNvPr id="2" name="TextBox 1">
            <a:extLst>
              <a:ext uri="{FF2B5EF4-FFF2-40B4-BE49-F238E27FC236}">
                <a16:creationId xmlns:a16="http://schemas.microsoft.com/office/drawing/2014/main" id="{DD307E45-DE83-4BE7-8CF7-EB653BCE43AF}"/>
              </a:ext>
            </a:extLst>
          </p:cNvPr>
          <p:cNvSpPr txBox="1"/>
          <p:nvPr/>
        </p:nvSpPr>
        <p:spPr>
          <a:xfrm>
            <a:off x="5899355" y="6525965"/>
            <a:ext cx="6473217" cy="276999"/>
          </a:xfrm>
          <a:prstGeom prst="rect">
            <a:avLst/>
          </a:prstGeom>
          <a:noFill/>
        </p:spPr>
        <p:txBody>
          <a:bodyPr wrap="square" rtlCol="0">
            <a:spAutoFit/>
          </a:bodyPr>
          <a:lstStyle/>
          <a:p>
            <a:r>
              <a:rPr lang="en-US" sz="1200" dirty="0" err="1">
                <a:solidFill>
                  <a:schemeClr val="bg1"/>
                </a:solidFill>
              </a:rPr>
              <a:t>File.lacounty.gove</a:t>
            </a:r>
            <a:r>
              <a:rPr lang="en-US" sz="1200" dirty="0">
                <a:solidFill>
                  <a:schemeClr val="bg1"/>
                </a:solidFill>
              </a:rPr>
              <a:t>/</a:t>
            </a:r>
            <a:r>
              <a:rPr lang="en-US" sz="1200" dirty="0" err="1">
                <a:solidFill>
                  <a:schemeClr val="bg1"/>
                </a:solidFill>
              </a:rPr>
              <a:t>SDSInter</a:t>
            </a:r>
            <a:r>
              <a:rPr lang="en-US" sz="1200" dirty="0">
                <a:solidFill>
                  <a:schemeClr val="bg1"/>
                </a:solidFill>
              </a:rPr>
              <a:t>/dmh176042_TBS_Documentation_Manual_10_26_09.pdf</a:t>
            </a:r>
          </a:p>
        </p:txBody>
      </p:sp>
      <p:sp>
        <p:nvSpPr>
          <p:cNvPr id="16" name="Content Placeholder 6">
            <a:extLst>
              <a:ext uri="{FF2B5EF4-FFF2-40B4-BE49-F238E27FC236}">
                <a16:creationId xmlns:a16="http://schemas.microsoft.com/office/drawing/2014/main" id="{4820CCE1-F8BF-4C30-8E41-DFF21F3B7F70}"/>
              </a:ext>
            </a:extLst>
          </p:cNvPr>
          <p:cNvSpPr txBox="1">
            <a:spLocks/>
          </p:cNvSpPr>
          <p:nvPr/>
        </p:nvSpPr>
        <p:spPr>
          <a:xfrm>
            <a:off x="9646920" y="3432063"/>
            <a:ext cx="2472586" cy="27556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Clr>
                <a:schemeClr val="accent1"/>
              </a:buClr>
            </a:pPr>
            <a:r>
              <a:rPr lang="en-US" i="1" dirty="0">
                <a:solidFill>
                  <a:srgbClr val="FFFFFF"/>
                </a:solidFill>
                <a:cs typeface="Arial"/>
              </a:rPr>
              <a:t>Starting &amp; ending baseline for behavior</a:t>
            </a:r>
          </a:p>
          <a:p>
            <a:pPr>
              <a:lnSpc>
                <a:spcPct val="100000"/>
              </a:lnSpc>
              <a:spcBef>
                <a:spcPts val="600"/>
              </a:spcBef>
              <a:buClr>
                <a:schemeClr val="accent1"/>
              </a:buClr>
            </a:pPr>
            <a:r>
              <a:rPr lang="en-US" i="1" dirty="0">
                <a:solidFill>
                  <a:srgbClr val="FFFFFF"/>
                </a:solidFill>
                <a:cs typeface="Arial"/>
              </a:rPr>
              <a:t>Summary of obstacles &amp; successes</a:t>
            </a:r>
          </a:p>
          <a:p>
            <a:pPr>
              <a:lnSpc>
                <a:spcPct val="100000"/>
              </a:lnSpc>
              <a:spcBef>
                <a:spcPts val="600"/>
              </a:spcBef>
              <a:buClr>
                <a:schemeClr val="accent1"/>
              </a:buClr>
            </a:pPr>
            <a:r>
              <a:rPr lang="en-US" i="1" dirty="0">
                <a:solidFill>
                  <a:srgbClr val="FFFFFF"/>
                </a:solidFill>
                <a:cs typeface="Arial"/>
              </a:rPr>
              <a:t>After care plan, including instructions on re-referral to TBS if needed in the future</a:t>
            </a:r>
          </a:p>
        </p:txBody>
      </p:sp>
      <p:sp>
        <p:nvSpPr>
          <p:cNvPr id="17" name="Text Placeholder 5">
            <a:extLst>
              <a:ext uri="{FF2B5EF4-FFF2-40B4-BE49-F238E27FC236}">
                <a16:creationId xmlns:a16="http://schemas.microsoft.com/office/drawing/2014/main" id="{3DDB9E2A-6FD1-4990-8DF3-69FCD86A0EBF}"/>
              </a:ext>
            </a:extLst>
          </p:cNvPr>
          <p:cNvSpPr txBox="1">
            <a:spLocks/>
          </p:cNvSpPr>
          <p:nvPr/>
        </p:nvSpPr>
        <p:spPr>
          <a:xfrm>
            <a:off x="9643446" y="2130341"/>
            <a:ext cx="2003956"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dirty="0"/>
              <a:t>Discharge Summary</a:t>
            </a:r>
          </a:p>
        </p:txBody>
      </p:sp>
      <p:sp>
        <p:nvSpPr>
          <p:cNvPr id="11" name="Picture Placeholder 10">
            <a:extLst>
              <a:ext uri="{FF2B5EF4-FFF2-40B4-BE49-F238E27FC236}">
                <a16:creationId xmlns:a16="http://schemas.microsoft.com/office/drawing/2014/main" id="{098AEE5B-A513-1FA3-7637-094A0D4F8438}"/>
              </a:ext>
            </a:extLst>
          </p:cNvPr>
          <p:cNvSpPr>
            <a:spLocks noGrp="1"/>
          </p:cNvSpPr>
          <p:nvPr>
            <p:ph type="pic" sz="quarter" idx="13"/>
          </p:nvPr>
        </p:nvSpPr>
        <p:spPr/>
      </p:sp>
    </p:spTree>
    <p:extLst>
      <p:ext uri="{BB962C8B-B14F-4D97-AF65-F5344CB8AC3E}">
        <p14:creationId xmlns:p14="http://schemas.microsoft.com/office/powerpoint/2010/main" val="17700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1000"/>
                                        <p:tgtEl>
                                          <p:spTgt spid="5">
                                            <p:txEl>
                                              <p:pRg st="2" end="2"/>
                                            </p:txEl>
                                          </p:spTgt>
                                        </p:tgtEl>
                                      </p:cBhvr>
                                    </p:animEffect>
                                    <p:anim calcmode="lin" valueType="num">
                                      <p:cBhvr>
                                        <p:cTn id="2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1000"/>
                                        <p:tgtEl>
                                          <p:spTgt spid="5">
                                            <p:txEl>
                                              <p:pRg st="3" end="3"/>
                                            </p:txEl>
                                          </p:spTgt>
                                        </p:tgtEl>
                                      </p:cBhvr>
                                    </p:animEffect>
                                    <p:anim calcmode="lin" valueType="num">
                                      <p:cBhvr>
                                        <p:cTn id="2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1000"/>
                                        <p:tgtEl>
                                          <p:spTgt spid="5">
                                            <p:txEl>
                                              <p:pRg st="4" end="4"/>
                                            </p:txEl>
                                          </p:spTgt>
                                        </p:tgtEl>
                                      </p:cBhvr>
                                    </p:animEffect>
                                    <p:anim calcmode="lin" valueType="num">
                                      <p:cBhvr>
                                        <p:cTn id="3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1000"/>
                                        <p:tgtEl>
                                          <p:spTgt spid="5">
                                            <p:txEl>
                                              <p:pRg st="5" end="5"/>
                                            </p:txEl>
                                          </p:spTgt>
                                        </p:tgtEl>
                                      </p:cBhvr>
                                    </p:animEffect>
                                    <p:anim calcmode="lin" valueType="num">
                                      <p:cBhvr>
                                        <p:cTn id="3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7">
                                            <p:txEl>
                                              <p:pRg st="0" end="0"/>
                                            </p:txEl>
                                          </p:spTgt>
                                        </p:tgtEl>
                                        <p:attrNameLst>
                                          <p:attrName>style.visibility</p:attrName>
                                        </p:attrNameLst>
                                      </p:cBhvr>
                                      <p:to>
                                        <p:strVal val="visible"/>
                                      </p:to>
                                    </p:set>
                                    <p:animEffect transition="in" filter="fade">
                                      <p:cBhvr>
                                        <p:cTn id="44" dur="1000"/>
                                        <p:tgtEl>
                                          <p:spTgt spid="7">
                                            <p:txEl>
                                              <p:pRg st="0" end="0"/>
                                            </p:txEl>
                                          </p:spTgt>
                                        </p:tgtEl>
                                      </p:cBhvr>
                                    </p:animEffect>
                                    <p:anim calcmode="lin" valueType="num">
                                      <p:cBhvr>
                                        <p:cTn id="4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7">
                                            <p:txEl>
                                              <p:pRg st="0" end="0"/>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Effect transition="in" filter="fade">
                                      <p:cBhvr>
                                        <p:cTn id="49" dur="1000"/>
                                        <p:tgtEl>
                                          <p:spTgt spid="6">
                                            <p:txEl>
                                              <p:pRg st="0" end="0"/>
                                            </p:txEl>
                                          </p:spTgt>
                                        </p:tgtEl>
                                      </p:cBhvr>
                                    </p:animEffect>
                                    <p:anim calcmode="lin" valueType="num">
                                      <p:cBhvr>
                                        <p:cTn id="5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0" end="0"/>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7">
                                            <p:txEl>
                                              <p:pRg st="1" end="1"/>
                                            </p:txEl>
                                          </p:spTgt>
                                        </p:tgtEl>
                                        <p:attrNameLst>
                                          <p:attrName>style.visibility</p:attrName>
                                        </p:attrNameLst>
                                      </p:cBhvr>
                                      <p:to>
                                        <p:strVal val="visible"/>
                                      </p:to>
                                    </p:set>
                                    <p:animEffect transition="in" filter="fade">
                                      <p:cBhvr>
                                        <p:cTn id="54" dur="1000"/>
                                        <p:tgtEl>
                                          <p:spTgt spid="7">
                                            <p:txEl>
                                              <p:pRg st="1" end="1"/>
                                            </p:txEl>
                                          </p:spTgt>
                                        </p:tgtEl>
                                      </p:cBhvr>
                                    </p:animEffect>
                                    <p:anim calcmode="lin" valueType="num">
                                      <p:cBhvr>
                                        <p:cTn id="5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7">
                                            <p:txEl>
                                              <p:pRg st="1" end="1"/>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7">
                                            <p:txEl>
                                              <p:pRg st="2" end="2"/>
                                            </p:txEl>
                                          </p:spTgt>
                                        </p:tgtEl>
                                        <p:attrNameLst>
                                          <p:attrName>style.visibility</p:attrName>
                                        </p:attrNameLst>
                                      </p:cBhvr>
                                      <p:to>
                                        <p:strVal val="visible"/>
                                      </p:to>
                                    </p:set>
                                    <p:animEffect transition="in" filter="fade">
                                      <p:cBhvr>
                                        <p:cTn id="59" dur="1000"/>
                                        <p:tgtEl>
                                          <p:spTgt spid="7">
                                            <p:txEl>
                                              <p:pRg st="2" end="2"/>
                                            </p:txEl>
                                          </p:spTgt>
                                        </p:tgtEl>
                                      </p:cBhvr>
                                    </p:animEffect>
                                    <p:anim calcmode="lin" valueType="num">
                                      <p:cBhvr>
                                        <p:cTn id="6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15">
                                            <p:txEl>
                                              <p:pRg st="0" end="0"/>
                                            </p:txEl>
                                          </p:spTgt>
                                        </p:tgtEl>
                                        <p:attrNameLst>
                                          <p:attrName>style.visibility</p:attrName>
                                        </p:attrNameLst>
                                      </p:cBhvr>
                                      <p:to>
                                        <p:strVal val="visible"/>
                                      </p:to>
                                    </p:set>
                                    <p:animEffect transition="in" filter="fade">
                                      <p:cBhvr>
                                        <p:cTn id="66" dur="1000"/>
                                        <p:tgtEl>
                                          <p:spTgt spid="15">
                                            <p:txEl>
                                              <p:pRg st="0" end="0"/>
                                            </p:txEl>
                                          </p:spTgt>
                                        </p:tgtEl>
                                      </p:cBhvr>
                                    </p:animEffect>
                                    <p:anim calcmode="lin" valueType="num">
                                      <p:cBhvr>
                                        <p:cTn id="67"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68"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15">
                                            <p:txEl>
                                              <p:pRg st="1" end="1"/>
                                            </p:txEl>
                                          </p:spTgt>
                                        </p:tgtEl>
                                        <p:attrNameLst>
                                          <p:attrName>style.visibility</p:attrName>
                                        </p:attrNameLst>
                                      </p:cBhvr>
                                      <p:to>
                                        <p:strVal val="visible"/>
                                      </p:to>
                                    </p:set>
                                    <p:animEffect transition="in" filter="fade">
                                      <p:cBhvr>
                                        <p:cTn id="71" dur="1000"/>
                                        <p:tgtEl>
                                          <p:spTgt spid="15">
                                            <p:txEl>
                                              <p:pRg st="1" end="1"/>
                                            </p:txEl>
                                          </p:spTgt>
                                        </p:tgtEl>
                                      </p:cBhvr>
                                    </p:animEffect>
                                    <p:anim calcmode="lin" valueType="num">
                                      <p:cBhvr>
                                        <p:cTn id="72"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15">
                                            <p:txEl>
                                              <p:pRg st="1" end="1"/>
                                            </p:txEl>
                                          </p:spTgt>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14">
                                            <p:txEl>
                                              <p:pRg st="0" end="0"/>
                                            </p:txEl>
                                          </p:spTgt>
                                        </p:tgtEl>
                                        <p:attrNameLst>
                                          <p:attrName>style.visibility</p:attrName>
                                        </p:attrNameLst>
                                      </p:cBhvr>
                                      <p:to>
                                        <p:strVal val="visible"/>
                                      </p:to>
                                    </p:set>
                                    <p:animEffect transition="in" filter="fade">
                                      <p:cBhvr>
                                        <p:cTn id="76" dur="1000"/>
                                        <p:tgtEl>
                                          <p:spTgt spid="14">
                                            <p:txEl>
                                              <p:pRg st="0" end="0"/>
                                            </p:txEl>
                                          </p:spTgt>
                                        </p:tgtEl>
                                      </p:cBhvr>
                                    </p:animEffect>
                                    <p:anim calcmode="lin" valueType="num">
                                      <p:cBhvr>
                                        <p:cTn id="77"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15">
                                            <p:txEl>
                                              <p:pRg st="2" end="2"/>
                                            </p:txEl>
                                          </p:spTgt>
                                        </p:tgtEl>
                                        <p:attrNameLst>
                                          <p:attrName>style.visibility</p:attrName>
                                        </p:attrNameLst>
                                      </p:cBhvr>
                                      <p:to>
                                        <p:strVal val="visible"/>
                                      </p:to>
                                    </p:set>
                                    <p:animEffect transition="in" filter="fade">
                                      <p:cBhvr>
                                        <p:cTn id="81" dur="1000"/>
                                        <p:tgtEl>
                                          <p:spTgt spid="15">
                                            <p:txEl>
                                              <p:pRg st="2" end="2"/>
                                            </p:txEl>
                                          </p:spTgt>
                                        </p:tgtEl>
                                      </p:cBhvr>
                                    </p:animEffect>
                                    <p:anim calcmode="lin" valueType="num">
                                      <p:cBhvr>
                                        <p:cTn id="82"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16">
                                            <p:txEl>
                                              <p:pRg st="0" end="0"/>
                                            </p:txEl>
                                          </p:spTgt>
                                        </p:tgtEl>
                                        <p:attrNameLst>
                                          <p:attrName>style.visibility</p:attrName>
                                        </p:attrNameLst>
                                      </p:cBhvr>
                                      <p:to>
                                        <p:strVal val="visible"/>
                                      </p:to>
                                    </p:set>
                                    <p:animEffect transition="in" filter="fade">
                                      <p:cBhvr>
                                        <p:cTn id="88" dur="1000"/>
                                        <p:tgtEl>
                                          <p:spTgt spid="16">
                                            <p:txEl>
                                              <p:pRg st="0" end="0"/>
                                            </p:txEl>
                                          </p:spTgt>
                                        </p:tgtEl>
                                      </p:cBhvr>
                                    </p:animEffect>
                                    <p:anim calcmode="lin" valueType="num">
                                      <p:cBhvr>
                                        <p:cTn id="8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0"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16">
                                            <p:txEl>
                                              <p:pRg st="1" end="1"/>
                                            </p:txEl>
                                          </p:spTgt>
                                        </p:tgtEl>
                                        <p:attrNameLst>
                                          <p:attrName>style.visibility</p:attrName>
                                        </p:attrNameLst>
                                      </p:cBhvr>
                                      <p:to>
                                        <p:strVal val="visible"/>
                                      </p:to>
                                    </p:set>
                                    <p:animEffect transition="in" filter="fade">
                                      <p:cBhvr>
                                        <p:cTn id="93" dur="1000"/>
                                        <p:tgtEl>
                                          <p:spTgt spid="16">
                                            <p:txEl>
                                              <p:pRg st="1" end="1"/>
                                            </p:txEl>
                                          </p:spTgt>
                                        </p:tgtEl>
                                      </p:cBhvr>
                                    </p:animEffect>
                                    <p:anim calcmode="lin" valueType="num">
                                      <p:cBhvr>
                                        <p:cTn id="94"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5" dur="1000" fill="hold"/>
                                        <p:tgtEl>
                                          <p:spTgt spid="16">
                                            <p:txEl>
                                              <p:pRg st="1" end="1"/>
                                            </p:txEl>
                                          </p:spTgt>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17">
                                            <p:txEl>
                                              <p:pRg st="0" end="0"/>
                                            </p:txEl>
                                          </p:spTgt>
                                        </p:tgtEl>
                                        <p:attrNameLst>
                                          <p:attrName>style.visibility</p:attrName>
                                        </p:attrNameLst>
                                      </p:cBhvr>
                                      <p:to>
                                        <p:strVal val="visible"/>
                                      </p:to>
                                    </p:set>
                                    <p:animEffect transition="in" filter="fade">
                                      <p:cBhvr>
                                        <p:cTn id="98" dur="1000"/>
                                        <p:tgtEl>
                                          <p:spTgt spid="17">
                                            <p:txEl>
                                              <p:pRg st="0" end="0"/>
                                            </p:txEl>
                                          </p:spTgt>
                                        </p:tgtEl>
                                      </p:cBhvr>
                                    </p:animEffect>
                                    <p:anim calcmode="lin" valueType="num">
                                      <p:cBhvr>
                                        <p:cTn id="9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7">
                                            <p:txEl>
                                              <p:pRg st="0" end="0"/>
                                            </p:txEl>
                                          </p:spTgt>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6">
                                            <p:txEl>
                                              <p:pRg st="2" end="2"/>
                                            </p:txEl>
                                          </p:spTgt>
                                        </p:tgtEl>
                                        <p:attrNameLst>
                                          <p:attrName>style.visibility</p:attrName>
                                        </p:attrNameLst>
                                      </p:cBhvr>
                                      <p:to>
                                        <p:strVal val="visible"/>
                                      </p:to>
                                    </p:set>
                                    <p:animEffect transition="in" filter="fade">
                                      <p:cBhvr>
                                        <p:cTn id="103" dur="1000"/>
                                        <p:tgtEl>
                                          <p:spTgt spid="16">
                                            <p:txEl>
                                              <p:pRg st="2" end="2"/>
                                            </p:txEl>
                                          </p:spTgt>
                                        </p:tgtEl>
                                      </p:cBhvr>
                                    </p:animEffect>
                                    <p:anim calcmode="lin" valueType="num">
                                      <p:cBhvr>
                                        <p:cTn id="104"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140CF4-2DAA-4239-BB77-274BDD82AB49}"/>
              </a:ext>
            </a:extLst>
          </p:cNvPr>
          <p:cNvSpPr>
            <a:spLocks noGrp="1"/>
          </p:cNvSpPr>
          <p:nvPr>
            <p:ph type="sldNum" sz="quarter" idx="12"/>
          </p:nvPr>
        </p:nvSpPr>
        <p:spPr/>
        <p:txBody>
          <a:bodyPr/>
          <a:lstStyle/>
          <a:p>
            <a:fld id="{82EE24B5-652C-4DB5-B7C3-B5BBEC1280B1}" type="slidenum">
              <a:rPr lang="en-US" smtClean="0"/>
              <a:t>7</a:t>
            </a:fld>
            <a:endParaRPr lang="en-US" dirty="0"/>
          </a:p>
        </p:txBody>
      </p:sp>
      <p:pic>
        <p:nvPicPr>
          <p:cNvPr id="4" name="Picture Placeholder 11" descr="People in group therapy">
            <a:extLst>
              <a:ext uri="{FF2B5EF4-FFF2-40B4-BE49-F238E27FC236}">
                <a16:creationId xmlns:a16="http://schemas.microsoft.com/office/drawing/2014/main" id="{509FA566-1699-4388-B44C-C3EE5EC0516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flipH="1">
            <a:off x="-2" y="836613"/>
            <a:ext cx="6256751" cy="5184775"/>
          </a:xfrm>
          <a:prstGeom prst="rect">
            <a:avLst/>
          </a:prstGeom>
        </p:spPr>
      </p:pic>
      <p:sp>
        <p:nvSpPr>
          <p:cNvPr id="5" name="object 3" descr="Beige rectangle">
            <a:extLst>
              <a:ext uri="{FF2B5EF4-FFF2-40B4-BE49-F238E27FC236}">
                <a16:creationId xmlns:a16="http://schemas.microsoft.com/office/drawing/2014/main" id="{857A0168-DBD5-47D4-A751-3B39262D8254}"/>
              </a:ext>
            </a:extLst>
          </p:cNvPr>
          <p:cNvSpPr/>
          <p:nvPr/>
        </p:nvSpPr>
        <p:spPr>
          <a:xfrm>
            <a:off x="8355283" y="836613"/>
            <a:ext cx="3307960" cy="5184775"/>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accent1"/>
          </a:solidFill>
        </p:spPr>
        <p:txBody>
          <a:bodyPr wrap="square" lIns="0" tIns="0" rIns="0" bIns="0" rtlCol="0"/>
          <a:lstStyle/>
          <a:p>
            <a:endParaRPr lang="en-US" dirty="0"/>
          </a:p>
        </p:txBody>
      </p:sp>
      <p:sp>
        <p:nvSpPr>
          <p:cNvPr id="6" name="object 6" descr="Blue rectangle">
            <a:extLst>
              <a:ext uri="{FF2B5EF4-FFF2-40B4-BE49-F238E27FC236}">
                <a16:creationId xmlns:a16="http://schemas.microsoft.com/office/drawing/2014/main" id="{7F009843-AFA3-44E8-B7D5-3F39B363C92E}"/>
              </a:ext>
            </a:extLst>
          </p:cNvPr>
          <p:cNvSpPr/>
          <p:nvPr/>
        </p:nvSpPr>
        <p:spPr>
          <a:xfrm>
            <a:off x="6226175" y="1"/>
            <a:ext cx="5056205" cy="6857999"/>
          </a:xfrm>
          <a:custGeom>
            <a:avLst/>
            <a:gdLst/>
            <a:ahLst/>
            <a:cxnLst/>
            <a:rect l="l" t="t" r="r" b="b"/>
            <a:pathLst>
              <a:path w="6689725" h="3528060">
                <a:moveTo>
                  <a:pt x="0" y="3527996"/>
                </a:moveTo>
                <a:lnTo>
                  <a:pt x="6689648" y="3527996"/>
                </a:lnTo>
                <a:lnTo>
                  <a:pt x="6689648" y="0"/>
                </a:lnTo>
                <a:lnTo>
                  <a:pt x="0" y="0"/>
                </a:lnTo>
                <a:lnTo>
                  <a:pt x="0" y="3527996"/>
                </a:lnTo>
                <a:close/>
              </a:path>
            </a:pathLst>
          </a:custGeom>
          <a:solidFill>
            <a:schemeClr val="accent2"/>
          </a:solidFill>
        </p:spPr>
        <p:txBody>
          <a:bodyPr wrap="square" lIns="0" tIns="0" rIns="0" bIns="0" rtlCol="0"/>
          <a:lstStyle/>
          <a:p>
            <a:endParaRPr lang="en-US" dirty="0"/>
          </a:p>
        </p:txBody>
      </p:sp>
      <p:sp>
        <p:nvSpPr>
          <p:cNvPr id="8" name="Text Placeholder 3">
            <a:extLst>
              <a:ext uri="{FF2B5EF4-FFF2-40B4-BE49-F238E27FC236}">
                <a16:creationId xmlns:a16="http://schemas.microsoft.com/office/drawing/2014/main" id="{FC6730AE-386B-426F-9F29-221DCC5F714D}"/>
              </a:ext>
            </a:extLst>
          </p:cNvPr>
          <p:cNvSpPr txBox="1">
            <a:spLocks/>
          </p:cNvSpPr>
          <p:nvPr/>
        </p:nvSpPr>
        <p:spPr>
          <a:xfrm>
            <a:off x="7472817" y="2957852"/>
            <a:ext cx="3706766" cy="6520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bg2">
                    <a:lumMod val="20000"/>
                    <a:lumOff val="80000"/>
                  </a:schemeClr>
                </a:solidFill>
              </a:rPr>
              <a:t>Group Consultation</a:t>
            </a:r>
          </a:p>
        </p:txBody>
      </p:sp>
      <p:pic>
        <p:nvPicPr>
          <p:cNvPr id="9" name="Picture Placeholder 27" descr="Check mark">
            <a:extLst>
              <a:ext uri="{FF2B5EF4-FFF2-40B4-BE49-F238E27FC236}">
                <a16:creationId xmlns:a16="http://schemas.microsoft.com/office/drawing/2014/main" id="{9FC370A7-FF9A-42B0-9C14-95C57A9BC6D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6740067" y="2803684"/>
            <a:ext cx="720000" cy="720000"/>
          </a:xfrm>
          <a:prstGeom prst="rect">
            <a:avLst/>
          </a:prstGeom>
        </p:spPr>
      </p:pic>
      <p:pic>
        <p:nvPicPr>
          <p:cNvPr id="10" name="Picture Placeholder 29" descr="Check mark">
            <a:extLst>
              <a:ext uri="{FF2B5EF4-FFF2-40B4-BE49-F238E27FC236}">
                <a16:creationId xmlns:a16="http://schemas.microsoft.com/office/drawing/2014/main" id="{1630545B-ED3D-48DD-8CD5-CB200AA2D79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6740067" y="3693320"/>
            <a:ext cx="720000" cy="719999"/>
          </a:xfrm>
          <a:prstGeom prst="rect">
            <a:avLst/>
          </a:prstGeom>
        </p:spPr>
      </p:pic>
      <p:sp>
        <p:nvSpPr>
          <p:cNvPr id="11" name="Text Placeholder 17">
            <a:extLst>
              <a:ext uri="{FF2B5EF4-FFF2-40B4-BE49-F238E27FC236}">
                <a16:creationId xmlns:a16="http://schemas.microsoft.com/office/drawing/2014/main" id="{186A1D66-9F36-434B-9677-0FE61760AB97}"/>
              </a:ext>
            </a:extLst>
          </p:cNvPr>
          <p:cNvSpPr txBox="1">
            <a:spLocks/>
          </p:cNvSpPr>
          <p:nvPr/>
        </p:nvSpPr>
        <p:spPr>
          <a:xfrm>
            <a:off x="7472816" y="3814648"/>
            <a:ext cx="3411081" cy="71999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bg2">
                    <a:lumMod val="20000"/>
                    <a:lumOff val="80000"/>
                  </a:schemeClr>
                </a:solidFill>
              </a:rPr>
              <a:t>Shadowing</a:t>
            </a:r>
          </a:p>
        </p:txBody>
      </p:sp>
      <p:pic>
        <p:nvPicPr>
          <p:cNvPr id="12" name="Picture Placeholder 31" descr="Check mark">
            <a:extLst>
              <a:ext uri="{FF2B5EF4-FFF2-40B4-BE49-F238E27FC236}">
                <a16:creationId xmlns:a16="http://schemas.microsoft.com/office/drawing/2014/main" id="{33C53E5C-0A10-46F8-9546-AB2C675452D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6740067" y="4621055"/>
            <a:ext cx="720000" cy="719999"/>
          </a:xfrm>
          <a:prstGeom prst="rect">
            <a:avLst/>
          </a:prstGeom>
        </p:spPr>
      </p:pic>
      <p:sp>
        <p:nvSpPr>
          <p:cNvPr id="13" name="Text Placeholder 19">
            <a:extLst>
              <a:ext uri="{FF2B5EF4-FFF2-40B4-BE49-F238E27FC236}">
                <a16:creationId xmlns:a16="http://schemas.microsoft.com/office/drawing/2014/main" id="{8744334E-DF9D-4600-8180-292072510183}"/>
              </a:ext>
            </a:extLst>
          </p:cNvPr>
          <p:cNvSpPr txBox="1">
            <a:spLocks/>
          </p:cNvSpPr>
          <p:nvPr/>
        </p:nvSpPr>
        <p:spPr>
          <a:xfrm>
            <a:off x="7472816" y="4704536"/>
            <a:ext cx="3411081" cy="109296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bg2">
                    <a:lumMod val="20000"/>
                    <a:lumOff val="80000"/>
                  </a:schemeClr>
                </a:solidFill>
              </a:rPr>
              <a:t>Evaluation &amp; Feedback Procedures</a:t>
            </a:r>
          </a:p>
        </p:txBody>
      </p:sp>
      <p:sp>
        <p:nvSpPr>
          <p:cNvPr id="14" name="object 27" descr="Beige rectangle">
            <a:extLst>
              <a:ext uri="{FF2B5EF4-FFF2-40B4-BE49-F238E27FC236}">
                <a16:creationId xmlns:a16="http://schemas.microsoft.com/office/drawing/2014/main" id="{7F820741-8871-4D59-8ED1-466FEFD2AF94}"/>
              </a:ext>
            </a:extLst>
          </p:cNvPr>
          <p:cNvSpPr/>
          <p:nvPr/>
        </p:nvSpPr>
        <p:spPr>
          <a:xfrm flipV="1">
            <a:off x="6892776" y="2384428"/>
            <a:ext cx="2412000" cy="75489"/>
          </a:xfrm>
          <a:custGeom>
            <a:avLst/>
            <a:gdLst/>
            <a:ahLst/>
            <a:cxnLst/>
            <a:rect l="l" t="t" r="r" b="b"/>
            <a:pathLst>
              <a:path w="2501265">
                <a:moveTo>
                  <a:pt x="0" y="0"/>
                </a:moveTo>
                <a:lnTo>
                  <a:pt x="2500883" y="0"/>
                </a:lnTo>
              </a:path>
            </a:pathLst>
          </a:custGeom>
          <a:ln w="54863">
            <a:solidFill>
              <a:schemeClr val="accent1"/>
            </a:solidFill>
          </a:ln>
        </p:spPr>
        <p:txBody>
          <a:bodyPr wrap="square" lIns="0" tIns="0" rIns="0" bIns="0" rtlCol="0"/>
          <a:lstStyle/>
          <a:p>
            <a:endParaRPr lang="en-US" dirty="0"/>
          </a:p>
        </p:txBody>
      </p:sp>
      <p:sp>
        <p:nvSpPr>
          <p:cNvPr id="2" name="Title 1">
            <a:extLst>
              <a:ext uri="{FF2B5EF4-FFF2-40B4-BE49-F238E27FC236}">
                <a16:creationId xmlns:a16="http://schemas.microsoft.com/office/drawing/2014/main" id="{95668119-9603-4701-8EEC-F2E48B808491}"/>
              </a:ext>
            </a:extLst>
          </p:cNvPr>
          <p:cNvSpPr>
            <a:spLocks noGrp="1"/>
          </p:cNvSpPr>
          <p:nvPr>
            <p:ph type="title"/>
          </p:nvPr>
        </p:nvSpPr>
        <p:spPr>
          <a:xfrm>
            <a:off x="6758354" y="1279525"/>
            <a:ext cx="4421229" cy="1325563"/>
          </a:xfrm>
        </p:spPr>
        <p:txBody>
          <a:bodyPr/>
          <a:lstStyle/>
          <a:p>
            <a:r>
              <a:rPr lang="en-US" dirty="0">
                <a:solidFill>
                  <a:schemeClr val="bg1"/>
                </a:solidFill>
              </a:rPr>
              <a:t>Program Support Structures</a:t>
            </a:r>
            <a:endParaRPr lang="en-US" dirty="0"/>
          </a:p>
        </p:txBody>
      </p:sp>
    </p:spTree>
    <p:extLst>
      <p:ext uri="{BB962C8B-B14F-4D97-AF65-F5344CB8AC3E}">
        <p14:creationId xmlns:p14="http://schemas.microsoft.com/office/powerpoint/2010/main" val="329896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1000"/>
                                        <p:tgtEl>
                                          <p:spTgt spid="11">
                                            <p:txEl>
                                              <p:pRg st="0" end="0"/>
                                            </p:txEl>
                                          </p:spTgt>
                                        </p:tgtEl>
                                      </p:cBhvr>
                                    </p:animEffect>
                                    <p:anim calcmode="lin" valueType="num">
                                      <p:cBhvr>
                                        <p:cTn id="20"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fade">
                                      <p:cBhvr>
                                        <p:cTn id="31" dur="1000"/>
                                        <p:tgtEl>
                                          <p:spTgt spid="13">
                                            <p:txEl>
                                              <p:pRg st="0" end="0"/>
                                            </p:txEl>
                                          </p:spTgt>
                                        </p:tgtEl>
                                      </p:cBhvr>
                                    </p:animEffect>
                                    <p:anim calcmode="lin" valueType="num">
                                      <p:cBhvr>
                                        <p:cTn id="3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Different colored question marks">
            <a:extLst>
              <a:ext uri="{FF2B5EF4-FFF2-40B4-BE49-F238E27FC236}">
                <a16:creationId xmlns:a16="http://schemas.microsoft.com/office/drawing/2014/main" id="{BD5BAEF8-04EE-4148-AB9D-25427A92689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26" y="675"/>
            <a:ext cx="12189150" cy="6856650"/>
          </a:xfrm>
          <a:prstGeom prst="rect">
            <a:avLst/>
          </a:prstGeom>
        </p:spPr>
      </p:pic>
      <p:sp>
        <p:nvSpPr>
          <p:cNvPr id="5" name="Content Placeholder 4">
            <a:extLst>
              <a:ext uri="{FF2B5EF4-FFF2-40B4-BE49-F238E27FC236}">
                <a16:creationId xmlns:a16="http://schemas.microsoft.com/office/drawing/2014/main" id="{D5537408-2125-4CE5-92A7-F7E0FCBA31D0}"/>
              </a:ext>
            </a:extLst>
          </p:cNvPr>
          <p:cNvSpPr txBox="1">
            <a:spLocks/>
          </p:cNvSpPr>
          <p:nvPr/>
        </p:nvSpPr>
        <p:spPr>
          <a:xfrm>
            <a:off x="-1" y="1341439"/>
            <a:ext cx="7152363" cy="4508376"/>
          </a:xfrm>
          <a:prstGeom prst="rect">
            <a:avLst/>
          </a:prstGeom>
          <a:solidFill>
            <a:schemeClr val="accent2"/>
          </a:solidFill>
        </p:spPr>
        <p:txBody>
          <a:bodyPr lIns="1548000" tIns="216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Font typeface="Arial" panose="020B0604020202020204" pitchFamily="34" charset="0"/>
              <a:buNone/>
            </a:pPr>
            <a:r>
              <a:rPr lang="en-US" sz="2500" b="1" dirty="0">
                <a:solidFill>
                  <a:schemeClr val="bg1">
                    <a:alpha val="50000"/>
                  </a:schemeClr>
                </a:solidFill>
              </a:rPr>
              <a:t>Please note any questions, comments, concerns, ideas, etc. and bring to the next discussion session.</a:t>
            </a:r>
          </a:p>
        </p:txBody>
      </p:sp>
      <p:sp>
        <p:nvSpPr>
          <p:cNvPr id="6" name="object 6" descr="Beige rectangle">
            <a:extLst>
              <a:ext uri="{FF2B5EF4-FFF2-40B4-BE49-F238E27FC236}">
                <a16:creationId xmlns:a16="http://schemas.microsoft.com/office/drawing/2014/main" id="{B0C70F64-F3E5-413B-AF4F-E15CE944B761}"/>
              </a:ext>
            </a:extLst>
          </p:cNvPr>
          <p:cNvSpPr/>
          <p:nvPr/>
        </p:nvSpPr>
        <p:spPr>
          <a:xfrm>
            <a:off x="931203" y="2894901"/>
            <a:ext cx="4176000" cy="0"/>
          </a:xfrm>
          <a:custGeom>
            <a:avLst/>
            <a:gdLst/>
            <a:ahLst/>
            <a:cxnLst/>
            <a:rect l="l" t="t" r="r" b="b"/>
            <a:pathLst>
              <a:path w="4206240">
                <a:moveTo>
                  <a:pt x="0" y="0"/>
                </a:moveTo>
                <a:lnTo>
                  <a:pt x="4206240" y="0"/>
                </a:lnTo>
              </a:path>
            </a:pathLst>
          </a:custGeom>
          <a:ln w="54863">
            <a:solidFill>
              <a:schemeClr val="accent1"/>
            </a:solidFill>
          </a:ln>
        </p:spPr>
        <p:txBody>
          <a:bodyPr wrap="square" lIns="0" tIns="0" rIns="0" bIns="0" rtlCol="0"/>
          <a:lstStyle/>
          <a:p>
            <a:endParaRPr lang="en-US" dirty="0"/>
          </a:p>
        </p:txBody>
      </p:sp>
      <p:sp>
        <p:nvSpPr>
          <p:cNvPr id="2" name="Title 1">
            <a:extLst>
              <a:ext uri="{FF2B5EF4-FFF2-40B4-BE49-F238E27FC236}">
                <a16:creationId xmlns:a16="http://schemas.microsoft.com/office/drawing/2014/main" id="{1BD43A5E-77DF-44FD-800D-158434A3ABC6}"/>
              </a:ext>
            </a:extLst>
          </p:cNvPr>
          <p:cNvSpPr>
            <a:spLocks noGrp="1"/>
          </p:cNvSpPr>
          <p:nvPr>
            <p:ph type="title"/>
          </p:nvPr>
        </p:nvSpPr>
        <p:spPr>
          <a:xfrm>
            <a:off x="838200" y="1701559"/>
            <a:ext cx="4859215" cy="1325563"/>
          </a:xfrm>
        </p:spPr>
        <p:txBody>
          <a:bodyPr>
            <a:normAutofit/>
          </a:bodyPr>
          <a:lstStyle/>
          <a:p>
            <a:r>
              <a:rPr lang="en-US" sz="5000" dirty="0">
                <a:solidFill>
                  <a:schemeClr val="bg1"/>
                </a:solidFill>
              </a:rPr>
              <a:t>Questions?</a:t>
            </a:r>
            <a:endParaRPr lang="en-US" sz="5000" dirty="0"/>
          </a:p>
        </p:txBody>
      </p:sp>
    </p:spTree>
    <p:extLst>
      <p:ext uri="{BB962C8B-B14F-4D97-AF65-F5344CB8AC3E}">
        <p14:creationId xmlns:p14="http://schemas.microsoft.com/office/powerpoint/2010/main" val="15657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lower vase on bedside">
            <a:extLst>
              <a:ext uri="{FF2B5EF4-FFF2-40B4-BE49-F238E27FC236}">
                <a16:creationId xmlns:a16="http://schemas.microsoft.com/office/drawing/2014/main" id="{0B5A5F83-DF21-4D90-9BD1-8F4B45FABEB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89"/>
          </a:xfrm>
          <a:prstGeom prst="rect">
            <a:avLst/>
          </a:prstGeom>
          <a:noFill/>
        </p:spPr>
      </p:pic>
      <p:sp>
        <p:nvSpPr>
          <p:cNvPr id="2" name="Title 1">
            <a:extLst>
              <a:ext uri="{FF2B5EF4-FFF2-40B4-BE49-F238E27FC236}">
                <a16:creationId xmlns:a16="http://schemas.microsoft.com/office/drawing/2014/main" id="{40164B39-C991-42A9-B258-A3843BCBB624}"/>
              </a:ext>
            </a:extLst>
          </p:cNvPr>
          <p:cNvSpPr>
            <a:spLocks noGrp="1"/>
          </p:cNvSpPr>
          <p:nvPr>
            <p:ph type="title"/>
          </p:nvPr>
        </p:nvSpPr>
        <p:spPr>
          <a:xfrm>
            <a:off x="839788" y="417362"/>
            <a:ext cx="3932237" cy="1302111"/>
          </a:xfrm>
        </p:spPr>
        <p:txBody>
          <a:bodyPr anchor="t">
            <a:normAutofit/>
          </a:bodyPr>
          <a:lstStyle/>
          <a:p>
            <a:r>
              <a:rPr lang="en-US" dirty="0"/>
              <a:t>Time for a Break!</a:t>
            </a:r>
          </a:p>
        </p:txBody>
      </p:sp>
      <p:sp>
        <p:nvSpPr>
          <p:cNvPr id="10" name="Text Placeholder 3">
            <a:extLst>
              <a:ext uri="{FF2B5EF4-FFF2-40B4-BE49-F238E27FC236}">
                <a16:creationId xmlns:a16="http://schemas.microsoft.com/office/drawing/2014/main" id="{F1BBCB9E-D6C9-411A-8933-5F0EF18DB454}"/>
              </a:ext>
            </a:extLst>
          </p:cNvPr>
          <p:cNvSpPr>
            <a:spLocks noGrp="1"/>
          </p:cNvSpPr>
          <p:nvPr>
            <p:ph type="body" sz="half" idx="2"/>
          </p:nvPr>
        </p:nvSpPr>
        <p:spPr>
          <a:xfrm>
            <a:off x="1552419" y="1887801"/>
            <a:ext cx="4057961" cy="1431234"/>
          </a:xfrm>
        </p:spPr>
        <p:txBody>
          <a:bodyPr/>
          <a:lstStyle/>
          <a:p>
            <a:endParaRPr lang="en-US"/>
          </a:p>
        </p:txBody>
      </p:sp>
      <p:sp>
        <p:nvSpPr>
          <p:cNvPr id="3" name="Slide Number Placeholder 2">
            <a:extLst>
              <a:ext uri="{FF2B5EF4-FFF2-40B4-BE49-F238E27FC236}">
                <a16:creationId xmlns:a16="http://schemas.microsoft.com/office/drawing/2014/main" id="{74557AEF-87FD-442B-AC62-BD60EC9556EF}"/>
              </a:ext>
            </a:extLst>
          </p:cNvPr>
          <p:cNvSpPr>
            <a:spLocks noGrp="1"/>
          </p:cNvSpPr>
          <p:nvPr>
            <p:ph type="sldNum" sz="quarter" idx="12"/>
          </p:nvPr>
        </p:nvSpPr>
        <p:spPr>
          <a:xfrm>
            <a:off x="11468844" y="6174902"/>
            <a:ext cx="357116" cy="365125"/>
          </a:xfrm>
        </p:spPr>
        <p:txBody>
          <a:bodyPr anchor="ctr">
            <a:normAutofit/>
          </a:bodyPr>
          <a:lstStyle/>
          <a:p>
            <a:pPr>
              <a:spcAft>
                <a:spcPts val="600"/>
              </a:spcAft>
            </a:pPr>
            <a:fld id="{82EE24B5-652C-4DB5-B7C3-B5BBEC1280B1}" type="slidenum">
              <a:rPr lang="en-US" smtClean="0"/>
              <a:pPr>
                <a:spcAft>
                  <a:spcPts val="600"/>
                </a:spcAft>
              </a:pPr>
              <a:t>9</a:t>
            </a:fld>
            <a:endParaRPr lang="en-US"/>
          </a:p>
        </p:txBody>
      </p:sp>
      <p:sp>
        <p:nvSpPr>
          <p:cNvPr id="12" name="Picture Placeholder 5">
            <a:extLst>
              <a:ext uri="{FF2B5EF4-FFF2-40B4-BE49-F238E27FC236}">
                <a16:creationId xmlns:a16="http://schemas.microsoft.com/office/drawing/2014/main" id="{6740028E-9CFC-4D15-AA7A-F027F952CD47}"/>
              </a:ext>
            </a:extLst>
          </p:cNvPr>
          <p:cNvSpPr>
            <a:spLocks noGrp="1"/>
          </p:cNvSpPr>
          <p:nvPr>
            <p:ph type="pic" sz="quarter" idx="19"/>
          </p:nvPr>
        </p:nvSpPr>
        <p:spPr>
          <a:xfrm>
            <a:off x="844273" y="1883115"/>
            <a:ext cx="576000" cy="576000"/>
          </a:xfrm>
        </p:spPr>
      </p:sp>
      <p:sp>
        <p:nvSpPr>
          <p:cNvPr id="14" name="Picture Placeholder 6">
            <a:extLst>
              <a:ext uri="{FF2B5EF4-FFF2-40B4-BE49-F238E27FC236}">
                <a16:creationId xmlns:a16="http://schemas.microsoft.com/office/drawing/2014/main" id="{5D9F7B5B-5E1D-4A6B-92FC-EAE06FE66160}"/>
              </a:ext>
            </a:extLst>
          </p:cNvPr>
          <p:cNvSpPr>
            <a:spLocks noGrp="1"/>
          </p:cNvSpPr>
          <p:nvPr>
            <p:ph type="pic" sz="quarter" idx="22"/>
          </p:nvPr>
        </p:nvSpPr>
        <p:spPr>
          <a:xfrm>
            <a:off x="844273" y="3573118"/>
            <a:ext cx="576000" cy="576000"/>
          </a:xfrm>
        </p:spPr>
      </p:sp>
      <p:sp>
        <p:nvSpPr>
          <p:cNvPr id="16" name="Text Placeholder 7">
            <a:extLst>
              <a:ext uri="{FF2B5EF4-FFF2-40B4-BE49-F238E27FC236}">
                <a16:creationId xmlns:a16="http://schemas.microsoft.com/office/drawing/2014/main" id="{B5B2D02A-8748-4699-AEDF-ED162B79D82F}"/>
              </a:ext>
            </a:extLst>
          </p:cNvPr>
          <p:cNvSpPr>
            <a:spLocks noGrp="1"/>
          </p:cNvSpPr>
          <p:nvPr>
            <p:ph type="body" sz="half" idx="23"/>
          </p:nvPr>
        </p:nvSpPr>
        <p:spPr>
          <a:xfrm>
            <a:off x="1552418" y="3575461"/>
            <a:ext cx="4057961" cy="1431234"/>
          </a:xfrm>
        </p:spPr>
        <p:txBody>
          <a:bodyPr/>
          <a:lstStyle/>
          <a:p>
            <a:endParaRPr lang="en-US"/>
          </a:p>
        </p:txBody>
      </p:sp>
      <p:sp>
        <p:nvSpPr>
          <p:cNvPr id="18" name="Picture Placeholder 8">
            <a:extLst>
              <a:ext uri="{FF2B5EF4-FFF2-40B4-BE49-F238E27FC236}">
                <a16:creationId xmlns:a16="http://schemas.microsoft.com/office/drawing/2014/main" id="{A4834AFB-EBB5-43EE-9DB7-FBF93E252E4C}"/>
              </a:ext>
            </a:extLst>
          </p:cNvPr>
          <p:cNvSpPr>
            <a:spLocks noGrp="1"/>
          </p:cNvSpPr>
          <p:nvPr>
            <p:ph type="pic" sz="quarter" idx="24"/>
          </p:nvPr>
        </p:nvSpPr>
        <p:spPr>
          <a:xfrm>
            <a:off x="844273" y="5263121"/>
            <a:ext cx="576000" cy="576000"/>
          </a:xfrm>
        </p:spPr>
      </p:sp>
      <p:sp>
        <p:nvSpPr>
          <p:cNvPr id="20" name="Text Placeholder 9">
            <a:extLst>
              <a:ext uri="{FF2B5EF4-FFF2-40B4-BE49-F238E27FC236}">
                <a16:creationId xmlns:a16="http://schemas.microsoft.com/office/drawing/2014/main" id="{2644B9F5-E84A-4B4C-A4E0-AF076E445A8E}"/>
              </a:ext>
            </a:extLst>
          </p:cNvPr>
          <p:cNvSpPr>
            <a:spLocks noGrp="1"/>
          </p:cNvSpPr>
          <p:nvPr>
            <p:ph type="body" sz="half" idx="25"/>
          </p:nvPr>
        </p:nvSpPr>
        <p:spPr>
          <a:xfrm>
            <a:off x="1552418" y="5263122"/>
            <a:ext cx="4057961" cy="775728"/>
          </a:xfrm>
        </p:spPr>
        <p:txBody>
          <a:bodyPr/>
          <a:lstStyle/>
          <a:p>
            <a:endParaRPr lang="en-US"/>
          </a:p>
        </p:txBody>
      </p:sp>
    </p:spTree>
    <p:extLst>
      <p:ext uri="{BB962C8B-B14F-4D97-AF65-F5344CB8AC3E}">
        <p14:creationId xmlns:p14="http://schemas.microsoft.com/office/powerpoint/2010/main" val="2385017230"/>
      </p:ext>
    </p:extLst>
  </p:cSld>
  <p:clrMapOvr>
    <a:masterClrMapping/>
  </p:clrMapOvr>
</p:sld>
</file>

<file path=ppt/theme/theme1.xml><?xml version="1.0" encoding="utf-8"?>
<a:theme xmlns:a="http://schemas.openxmlformats.org/drawingml/2006/main" name="Office Theme">
  <a:themeElements>
    <a:clrScheme name="Custom 30">
      <a:dk1>
        <a:sysClr val="windowText" lastClr="000000"/>
      </a:dk1>
      <a:lt1>
        <a:sysClr val="window" lastClr="FFFFFF"/>
      </a:lt1>
      <a:dk2>
        <a:srgbClr val="00292E"/>
      </a:dk2>
      <a:lt2>
        <a:srgbClr val="64B2C1"/>
      </a:lt2>
      <a:accent1>
        <a:srgbClr val="F0CDA1"/>
      </a:accent1>
      <a:accent2>
        <a:srgbClr val="107082"/>
      </a:accent2>
      <a:accent3>
        <a:srgbClr val="054854"/>
      </a:accent3>
      <a:accent4>
        <a:srgbClr val="00AEEF"/>
      </a:accent4>
      <a:accent5>
        <a:srgbClr val="F99927"/>
      </a:accent5>
      <a:accent6>
        <a:srgbClr val="EC7216"/>
      </a:accent6>
      <a:hlink>
        <a:srgbClr val="000000"/>
      </a:hlink>
      <a:folHlink>
        <a:srgbClr val="000000"/>
      </a:folHlink>
    </a:clrScheme>
    <a:fontScheme name="Custom 24">
      <a:majorFont>
        <a:latin typeface="Gill Sans MT"/>
        <a:ea typeface=""/>
        <a:cs typeface=""/>
      </a:majorFont>
      <a:minorFont>
        <a:latin typeface="Arial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45022061_Professional services marketing plan_SL_V1" id="{B214D568-CC3C-4109-877A-D7A12976D35F}" vid="{D425069E-A49A-4A86-9A62-1864F0635A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EE6AF251819B74E9EC06D66A4B14C64" ma:contentTypeVersion="8" ma:contentTypeDescription="Create a new document." ma:contentTypeScope="" ma:versionID="e7dbdfb418fe82f20085a3e41a70e264">
  <xsd:schema xmlns:xsd="http://www.w3.org/2001/XMLSchema" xmlns:xs="http://www.w3.org/2001/XMLSchema" xmlns:p="http://schemas.microsoft.com/office/2006/metadata/properties" xmlns:ns2="eaed8d88-f4bc-457d-9d5a-cd46faf66829" targetNamespace="http://schemas.microsoft.com/office/2006/metadata/properties" ma:root="true" ma:fieldsID="690a95e366ef66c081943a5de5ee111a" ns2:_="">
    <xsd:import namespace="eaed8d88-f4bc-457d-9d5a-cd46faf668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element ref="ns2:MediaServiceSearchPropertie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ed8d88-f4bc-457d-9d5a-cd46faf668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118CE8-9293-4220-BA3B-5D353B13ABC9}">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16c05727-aa75-4e4a-9b5f-8a80a1165891"/>
    <ds:schemaRef ds:uri="71af3243-3dd4-4a8d-8c0d-dd76da1f02a5"/>
    <ds:schemaRef ds:uri="http://www.w3.org/XML/1998/namespace"/>
  </ds:schemaRefs>
</ds:datastoreItem>
</file>

<file path=customXml/itemProps2.xml><?xml version="1.0" encoding="utf-8"?>
<ds:datastoreItem xmlns:ds="http://schemas.openxmlformats.org/officeDocument/2006/customXml" ds:itemID="{A2DDA16B-F3AC-4A5B-9F5F-6F5A8F47A9E6}">
  <ds:schemaRefs>
    <ds:schemaRef ds:uri="http://schemas.microsoft.com/sharepoint/v3/contenttype/forms"/>
  </ds:schemaRefs>
</ds:datastoreItem>
</file>

<file path=customXml/itemProps3.xml><?xml version="1.0" encoding="utf-8"?>
<ds:datastoreItem xmlns:ds="http://schemas.openxmlformats.org/officeDocument/2006/customXml" ds:itemID="{32FA6816-2378-4D0C-A647-1BE505F0AB0B}"/>
</file>

<file path=docProps/app.xml><?xml version="1.0" encoding="utf-8"?>
<Properties xmlns="http://schemas.openxmlformats.org/officeDocument/2006/extended-properties" xmlns:vt="http://schemas.openxmlformats.org/officeDocument/2006/docPropsVTypes">
  <Template>Professional services marketing plan</Template>
  <TotalTime>25245</TotalTime>
  <Words>758</Words>
  <Application>Microsoft Office PowerPoint</Application>
  <PresentationFormat>Widescreen</PresentationFormat>
  <Paragraphs>97</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vt:lpstr>
      <vt:lpstr>Calibri</vt:lpstr>
      <vt:lpstr>Gill Sans MT</vt:lpstr>
      <vt:lpstr>Office Theme</vt:lpstr>
      <vt:lpstr>Supporting Youth &amp; Families Therapeutic Behavioral Services</vt:lpstr>
      <vt:lpstr>TODAY’S  TOPICS</vt:lpstr>
      <vt:lpstr>Hiring Search</vt:lpstr>
      <vt:lpstr>Onboarding</vt:lpstr>
      <vt:lpstr>Supervision</vt:lpstr>
      <vt:lpstr>DOCUMENTATION</vt:lpstr>
      <vt:lpstr>Program Support Structures</vt:lpstr>
      <vt:lpstr>Questions?</vt:lpstr>
      <vt:lpstr>Time for a Break!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Youth &amp; Families Therapeutic Behavioral Services</dc:title>
  <dc:creator>Nicole Nelson</dc:creator>
  <cp:lastModifiedBy>Nicole Nelson</cp:lastModifiedBy>
  <cp:revision>29</cp:revision>
  <dcterms:created xsi:type="dcterms:W3CDTF">2021-11-01T20:08:11Z</dcterms:created>
  <dcterms:modified xsi:type="dcterms:W3CDTF">2022-10-04T20:15:34Z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0x0101004EE6AF251819B74E9EC06D66A4B14C64</vt:lpwstr>
  </property>
</Properties>
</file>